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85" r:id="rId2"/>
    <p:sldId id="519" r:id="rId3"/>
    <p:sldId id="310" r:id="rId4"/>
    <p:sldId id="517" r:id="rId5"/>
    <p:sldId id="518" r:id="rId6"/>
    <p:sldId id="521" r:id="rId7"/>
    <p:sldId id="522" r:id="rId8"/>
    <p:sldId id="523" r:id="rId9"/>
    <p:sldId id="524" r:id="rId10"/>
    <p:sldId id="525" r:id="rId11"/>
    <p:sldId id="526" r:id="rId12"/>
    <p:sldId id="528" r:id="rId13"/>
    <p:sldId id="527" r:id="rId14"/>
    <p:sldId id="529" r:id="rId15"/>
    <p:sldId id="530" r:id="rId16"/>
    <p:sldId id="531" r:id="rId17"/>
    <p:sldId id="532" r:id="rId18"/>
    <p:sldId id="533" r:id="rId19"/>
    <p:sldId id="534" r:id="rId20"/>
    <p:sldId id="535" r:id="rId21"/>
    <p:sldId id="536" r:id="rId22"/>
    <p:sldId id="537" r:id="rId23"/>
    <p:sldId id="538" r:id="rId24"/>
    <p:sldId id="539" r:id="rId25"/>
    <p:sldId id="540" r:id="rId26"/>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519"/>
            <p14:sldId id="310"/>
            <p14:sldId id="517"/>
            <p14:sldId id="518"/>
            <p14:sldId id="521"/>
            <p14:sldId id="522"/>
            <p14:sldId id="523"/>
            <p14:sldId id="524"/>
            <p14:sldId id="525"/>
            <p14:sldId id="526"/>
            <p14:sldId id="528"/>
            <p14:sldId id="527"/>
            <p14:sldId id="529"/>
            <p14:sldId id="530"/>
            <p14:sldId id="531"/>
            <p14:sldId id="532"/>
            <p14:sldId id="533"/>
            <p14:sldId id="534"/>
            <p14:sldId id="535"/>
            <p14:sldId id="536"/>
            <p14:sldId id="537"/>
            <p14:sldId id="538"/>
            <p14:sldId id="539"/>
            <p14:sldId id="5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1" autoAdjust="0"/>
    <p:restoredTop sz="83559" autoAdjust="0"/>
  </p:normalViewPr>
  <p:slideViewPr>
    <p:cSldViewPr snapToGrid="0">
      <p:cViewPr varScale="1">
        <p:scale>
          <a:sx n="99" d="100"/>
          <a:sy n="99" d="100"/>
        </p:scale>
        <p:origin x="1248" y="7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2022/7/7</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2022/7/7</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3035949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71416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65568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86498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14945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90812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78044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343278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97731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299841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1429301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98340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138337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464558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003437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2446287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73619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228600" indent="-228600">
                  <a:buAutoNum type="arabicPeriod"/>
                </a:pPr>
                <a:r>
                  <a:rPr lang="zh-CN" altLang="en-US" dirty="0"/>
                  <a:t>首先就是聚合操作，聚合就是如果要做节点分类的话，只靠节点</a:t>
                </a:r>
                <a:r>
                  <a:rPr lang="en-US" altLang="zh-CN" dirty="0"/>
                  <a:t>A(1,1,1,1,1)</a:t>
                </a:r>
                <a:r>
                  <a:rPr lang="zh-CN" altLang="en-US" dirty="0"/>
                  <a:t>这些特征无法准确的对</a:t>
                </a:r>
                <a:r>
                  <a:rPr lang="en-US" altLang="zh-CN" dirty="0"/>
                  <a:t>A</a:t>
                </a:r>
                <a:r>
                  <a:rPr lang="zh-CN" altLang="en-US" dirty="0"/>
                  <a:t>进行分类，但是他和</a:t>
                </a:r>
                <a:r>
                  <a:rPr lang="en-US" altLang="zh-CN" dirty="0"/>
                  <a:t>B C D</a:t>
                </a:r>
                <a:r>
                  <a:rPr lang="zh-CN" altLang="en-US" dirty="0"/>
                  <a:t>都有关系，那么</a:t>
                </a:r>
                <a:r>
                  <a:rPr lang="en-US" altLang="zh-CN" dirty="0"/>
                  <a:t>B C D</a:t>
                </a:r>
                <a:r>
                  <a:rPr lang="zh-CN" altLang="en-US" dirty="0"/>
                  <a:t>的特征就能在一定程度上去决定</a:t>
                </a:r>
                <a:r>
                  <a:rPr lang="en-US" altLang="zh-CN" dirty="0"/>
                  <a:t>A</a:t>
                </a:r>
                <a:r>
                  <a:rPr lang="zh-CN" altLang="en-US" dirty="0"/>
                  <a:t>的类别，比如说</a:t>
                </a:r>
                <a:r>
                  <a:rPr lang="en-US" altLang="zh-CN" dirty="0"/>
                  <a:t>A</a:t>
                </a:r>
                <a:r>
                  <a:rPr lang="zh-CN" altLang="en-US" dirty="0"/>
                  <a:t>这个人有三个朋友</a:t>
                </a:r>
                <a:r>
                  <a:rPr lang="en-US" altLang="zh-CN" dirty="0"/>
                  <a:t>B C D</a:t>
                </a:r>
                <a:r>
                  <a:rPr lang="zh-CN" altLang="en-US" dirty="0"/>
                  <a:t>，那么</a:t>
                </a:r>
                <a:r>
                  <a:rPr lang="en-US" altLang="zh-CN" dirty="0"/>
                  <a:t>A</a:t>
                </a:r>
                <a:r>
                  <a:rPr lang="zh-CN" altLang="en-US" dirty="0"/>
                  <a:t>和</a:t>
                </a:r>
                <a:r>
                  <a:rPr lang="en-US" altLang="zh-CN" dirty="0"/>
                  <a:t>B C D</a:t>
                </a:r>
                <a:r>
                  <a:rPr lang="zh-CN" altLang="en-US" dirty="0"/>
                  <a:t>就有可能和</a:t>
                </a:r>
                <a:r>
                  <a:rPr lang="en-US" altLang="zh-CN" dirty="0"/>
                  <a:t>B C D</a:t>
                </a:r>
                <a:r>
                  <a:rPr lang="zh-CN" altLang="en-US" dirty="0"/>
                  <a:t>是一类人，所以当凭借一个结点的特征无法对他进行分类的时候，就凭借他的邻居来判断他，其实这就是</a:t>
                </a:r>
                <a:r>
                  <a:rPr lang="en-US" altLang="zh-CN" dirty="0"/>
                  <a:t>GNN</a:t>
                </a:r>
                <a:r>
                  <a:rPr lang="zh-CN" altLang="en-US" dirty="0"/>
                  <a:t>的一个核心思路。</a:t>
                </a:r>
                <a:endParaRPr lang="en-US" altLang="zh-CN" dirty="0"/>
              </a:p>
              <a:p>
                <a:pPr marL="228600" indent="-228600">
                  <a:buAutoNum type="arabicPeriod"/>
                </a:pPr>
                <a:r>
                  <a:rPr lang="zh-CN" altLang="en-US" dirty="0"/>
                  <a:t>那对节点</a:t>
                </a:r>
                <a:r>
                  <a:rPr lang="en-US" altLang="zh-CN" dirty="0"/>
                  <a:t>A</a:t>
                </a:r>
                <a:r>
                  <a:rPr lang="zh-CN" altLang="en-US" dirty="0"/>
                  <a:t>来说，</a:t>
                </a:r>
                <a:r>
                  <a:rPr lang="en-US" altLang="zh-CN" dirty="0"/>
                  <a:t>B C D</a:t>
                </a:r>
                <a:r>
                  <a:rPr lang="zh-CN" altLang="en-US" dirty="0"/>
                  <a:t>都是她的邻居，那么聚合就是将</a:t>
                </a:r>
                <a:r>
                  <a:rPr lang="en-US" altLang="zh-CN" dirty="0"/>
                  <a:t>A</a:t>
                </a:r>
                <a:r>
                  <a:rPr lang="zh-CN" altLang="en-US" dirty="0"/>
                  <a:t>节点的邻居信息进行整合，体现到公式上就是常数</a:t>
                </a:r>
                <a:r>
                  <a:rPr lang="en-US" altLang="zh-CN" dirty="0"/>
                  <a:t>a</a:t>
                </a:r>
                <a:r>
                  <a:rPr lang="zh-CN" altLang="en-US" dirty="0"/>
                  <a:t>乘上</a:t>
                </a:r>
                <a:r>
                  <a:rPr lang="en-US" altLang="zh-CN" dirty="0"/>
                  <a:t>B</a:t>
                </a:r>
                <a:r>
                  <a:rPr lang="zh-CN" altLang="en-US" dirty="0"/>
                  <a:t>的特征</a:t>
                </a:r>
                <a:r>
                  <a:rPr lang="en-US" altLang="zh-CN" dirty="0"/>
                  <a:t>+</a:t>
                </a:r>
                <a:r>
                  <a:rPr lang="zh-CN" altLang="en-US" dirty="0"/>
                  <a:t>常数</a:t>
                </a:r>
                <a:r>
                  <a:rPr lang="en-US" altLang="zh-CN" dirty="0"/>
                  <a:t>b</a:t>
                </a:r>
                <a:r>
                  <a:rPr lang="zh-CN" altLang="en-US" dirty="0"/>
                  <a:t>乘上</a:t>
                </a:r>
                <a:r>
                  <a:rPr lang="en-US" altLang="zh-CN" dirty="0"/>
                  <a:t>C</a:t>
                </a:r>
                <a:r>
                  <a:rPr lang="zh-CN" altLang="en-US" dirty="0"/>
                  <a:t>的特征</a:t>
                </a:r>
                <a:r>
                  <a:rPr lang="en-US" altLang="zh-CN" dirty="0"/>
                  <a:t>+</a:t>
                </a:r>
                <a:r>
                  <a:rPr lang="zh-CN" altLang="en-US" dirty="0"/>
                  <a:t>常数</a:t>
                </a:r>
                <a:r>
                  <a:rPr lang="en-US" altLang="zh-CN" dirty="0"/>
                  <a:t>c</a:t>
                </a:r>
                <a:r>
                  <a:rPr lang="zh-CN" altLang="en-US" dirty="0"/>
                  <a:t>乘上</a:t>
                </a:r>
                <a:r>
                  <a:rPr lang="en-US" altLang="zh-CN" dirty="0"/>
                  <a:t>D</a:t>
                </a:r>
                <a:r>
                  <a:rPr lang="zh-CN" altLang="en-US" dirty="0"/>
                  <a:t>的特征，其中</a:t>
                </a:r>
                <a:r>
                  <a:rPr lang="en-US" altLang="zh-CN" dirty="0"/>
                  <a:t>a b c</a:t>
                </a:r>
                <a:r>
                  <a:rPr lang="zh-CN" altLang="en-US" dirty="0"/>
                  <a:t>可以通过训练迭代地生成也可以通过手动设置。</a:t>
                </a:r>
                <a:endParaRPr lang="en-US" altLang="zh-CN" dirty="0"/>
              </a:p>
              <a:p>
                <a:pPr marL="228600" indent="-228600">
                  <a:buAutoNum type="arabicPeriod"/>
                </a:pPr>
                <a:r>
                  <a:rPr lang="zh-CN" altLang="en-US" dirty="0"/>
                  <a:t>聚合完后就是一个更新的操作，更新操作本质上就是将节点</a:t>
                </a:r>
                <a:r>
                  <a:rPr lang="en-US" altLang="zh-CN" dirty="0"/>
                  <a:t>A</a:t>
                </a:r>
                <a:r>
                  <a:rPr lang="zh-CN" altLang="en-US" dirty="0"/>
                  <a:t>的邻居信息黏合到</a:t>
                </a:r>
                <a:r>
                  <a:rPr lang="en-US" altLang="zh-CN" dirty="0"/>
                  <a:t>A</a:t>
                </a:r>
                <a:r>
                  <a:rPr lang="zh-CN" altLang="en-US" dirty="0"/>
                  <a:t>的特征中，</a:t>
                </a:r>
                <a14:m>
                  <m:oMath xmlns:m="http://schemas.openxmlformats.org/officeDocument/2006/math">
                    <m:r>
                      <a:rPr lang="zh-CN" altLang="en-US" sz="1200" b="0" i="1" smtClean="0">
                        <a:latin typeface="Cambria Math" panose="02040503050406030204" pitchFamily="18" charset="0"/>
                        <a:cs typeface="Times New Roman" panose="02020603050405020304" pitchFamily="18" charset="0"/>
                      </a:rPr>
                      <m:t>𝛼</m:t>
                    </m:r>
                    <m:r>
                      <a:rPr lang="zh-CN" altLang="en-US" sz="1200" b="0" i="1" smtClean="0">
                        <a:latin typeface="Cambria Math" panose="02040503050406030204" pitchFamily="18" charset="0"/>
                        <a:cs typeface="Times New Roman" panose="02020603050405020304" pitchFamily="18" charset="0"/>
                      </a:rPr>
                      <m:t>和</m:t>
                    </m:r>
                  </m:oMath>
                </a14:m>
                <a:r>
                  <a:rPr lang="zh-CN" altLang="en-US" dirty="0"/>
                  <a:t>权重</a:t>
                </a:r>
                <a:r>
                  <a:rPr lang="en-US" altLang="zh-CN" dirty="0"/>
                  <a:t>W</a:t>
                </a:r>
                <a:r>
                  <a:rPr lang="zh-CN" altLang="en-US" dirty="0"/>
                  <a:t>都是可训练的。最后得到的就是经过一层</a:t>
                </a:r>
                <a:r>
                  <a:rPr lang="en-US" altLang="zh-CN" dirty="0"/>
                  <a:t>GNN</a:t>
                </a:r>
                <a:r>
                  <a:rPr lang="zh-CN" altLang="en-US" dirty="0"/>
                  <a:t>后</a:t>
                </a:r>
                <a:r>
                  <a:rPr lang="en-US" altLang="zh-CN" dirty="0"/>
                  <a:t>A</a:t>
                </a:r>
                <a:r>
                  <a:rPr lang="zh-CN" altLang="en-US" dirty="0"/>
                  <a:t>的最终的信息。</a:t>
                </a:r>
              </a:p>
            </p:txBody>
          </p:sp>
        </mc:Choice>
        <mc:Fallback xmlns="">
          <p:sp>
            <p:nvSpPr>
              <p:cNvPr id="3" name="备注占位符 2"/>
              <p:cNvSpPr>
                <a:spLocks noGrp="1"/>
              </p:cNvSpPr>
              <p:nvPr>
                <p:ph type="body" idx="1"/>
              </p:nvPr>
            </p:nvSpPr>
            <p:spPr/>
            <p:txBody>
              <a:bodyPr/>
              <a:lstStyle/>
              <a:p>
                <a:pPr marL="228600" indent="-228600">
                  <a:buAutoNum type="arabicPeriod"/>
                </a:pPr>
                <a:r>
                  <a:rPr lang="zh-CN" altLang="en-US" dirty="0"/>
                  <a:t>首先就是聚合操作，聚合就是如果要做节点分类的话，只靠节点</a:t>
                </a:r>
                <a:r>
                  <a:rPr lang="en-US" altLang="zh-CN" dirty="0"/>
                  <a:t>A(1,1,1,1,1)</a:t>
                </a:r>
                <a:r>
                  <a:rPr lang="zh-CN" altLang="en-US" dirty="0"/>
                  <a:t>这些特征无法准确的对</a:t>
                </a:r>
                <a:r>
                  <a:rPr lang="en-US" altLang="zh-CN" dirty="0"/>
                  <a:t>A</a:t>
                </a:r>
                <a:r>
                  <a:rPr lang="zh-CN" altLang="en-US" dirty="0"/>
                  <a:t>进行分类，但是他和</a:t>
                </a:r>
                <a:r>
                  <a:rPr lang="en-US" altLang="zh-CN" dirty="0"/>
                  <a:t>B C D</a:t>
                </a:r>
                <a:r>
                  <a:rPr lang="zh-CN" altLang="en-US" dirty="0"/>
                  <a:t>都有关系，那么</a:t>
                </a:r>
                <a:r>
                  <a:rPr lang="en-US" altLang="zh-CN" dirty="0"/>
                  <a:t>B C D</a:t>
                </a:r>
                <a:r>
                  <a:rPr lang="zh-CN" altLang="en-US" dirty="0"/>
                  <a:t>的特征就能在一定程度上去决定</a:t>
                </a:r>
                <a:r>
                  <a:rPr lang="en-US" altLang="zh-CN" dirty="0"/>
                  <a:t>A</a:t>
                </a:r>
                <a:r>
                  <a:rPr lang="zh-CN" altLang="en-US" dirty="0"/>
                  <a:t>的类别，比如说</a:t>
                </a:r>
                <a:r>
                  <a:rPr lang="en-US" altLang="zh-CN" dirty="0"/>
                  <a:t>A</a:t>
                </a:r>
                <a:r>
                  <a:rPr lang="zh-CN" altLang="en-US" dirty="0"/>
                  <a:t>这个人有三个朋友</a:t>
                </a:r>
                <a:r>
                  <a:rPr lang="en-US" altLang="zh-CN" dirty="0"/>
                  <a:t>B C D</a:t>
                </a:r>
                <a:r>
                  <a:rPr lang="zh-CN" altLang="en-US" dirty="0"/>
                  <a:t>，那么</a:t>
                </a:r>
                <a:r>
                  <a:rPr lang="en-US" altLang="zh-CN" dirty="0"/>
                  <a:t>A</a:t>
                </a:r>
                <a:r>
                  <a:rPr lang="zh-CN" altLang="en-US" dirty="0"/>
                  <a:t>和</a:t>
                </a:r>
                <a:r>
                  <a:rPr lang="en-US" altLang="zh-CN" dirty="0"/>
                  <a:t>B C D</a:t>
                </a:r>
                <a:r>
                  <a:rPr lang="zh-CN" altLang="en-US" dirty="0"/>
                  <a:t>就有可能和</a:t>
                </a:r>
                <a:r>
                  <a:rPr lang="en-US" altLang="zh-CN" dirty="0"/>
                  <a:t>B C D</a:t>
                </a:r>
                <a:r>
                  <a:rPr lang="zh-CN" altLang="en-US" dirty="0"/>
                  <a:t>是一类人，所以当凭借一个结点的特征无法对他进行分类的时候，就凭借他的邻居来判断他，其实这就是</a:t>
                </a:r>
                <a:r>
                  <a:rPr lang="en-US" altLang="zh-CN" dirty="0"/>
                  <a:t>GNN</a:t>
                </a:r>
                <a:r>
                  <a:rPr lang="zh-CN" altLang="en-US" dirty="0"/>
                  <a:t>的一个核心思路。</a:t>
                </a:r>
                <a:endParaRPr lang="en-US" altLang="zh-CN" dirty="0"/>
              </a:p>
              <a:p>
                <a:pPr marL="228600" indent="-228600">
                  <a:buAutoNum type="arabicPeriod"/>
                </a:pPr>
                <a:r>
                  <a:rPr lang="zh-CN" altLang="en-US" dirty="0"/>
                  <a:t>那对节点</a:t>
                </a:r>
                <a:r>
                  <a:rPr lang="en-US" altLang="zh-CN" dirty="0"/>
                  <a:t>A</a:t>
                </a:r>
                <a:r>
                  <a:rPr lang="zh-CN" altLang="en-US" dirty="0"/>
                  <a:t>来说，</a:t>
                </a:r>
                <a:r>
                  <a:rPr lang="en-US" altLang="zh-CN" dirty="0"/>
                  <a:t>B C D</a:t>
                </a:r>
                <a:r>
                  <a:rPr lang="zh-CN" altLang="en-US" dirty="0"/>
                  <a:t>都是她的邻居，那么聚合就是将</a:t>
                </a:r>
                <a:r>
                  <a:rPr lang="en-US" altLang="zh-CN" dirty="0"/>
                  <a:t>A</a:t>
                </a:r>
                <a:r>
                  <a:rPr lang="zh-CN" altLang="en-US" dirty="0"/>
                  <a:t>节点的邻居信息进行整合，体现到公式上就是常数</a:t>
                </a:r>
                <a:r>
                  <a:rPr lang="en-US" altLang="zh-CN" dirty="0"/>
                  <a:t>a</a:t>
                </a:r>
                <a:r>
                  <a:rPr lang="zh-CN" altLang="en-US" dirty="0"/>
                  <a:t>乘上</a:t>
                </a:r>
                <a:r>
                  <a:rPr lang="en-US" altLang="zh-CN" dirty="0"/>
                  <a:t>B</a:t>
                </a:r>
                <a:r>
                  <a:rPr lang="zh-CN" altLang="en-US" dirty="0"/>
                  <a:t>的特征</a:t>
                </a:r>
                <a:r>
                  <a:rPr lang="en-US" altLang="zh-CN" dirty="0"/>
                  <a:t>+</a:t>
                </a:r>
                <a:r>
                  <a:rPr lang="zh-CN" altLang="en-US" dirty="0"/>
                  <a:t>常数</a:t>
                </a:r>
                <a:r>
                  <a:rPr lang="en-US" altLang="zh-CN" dirty="0"/>
                  <a:t>b</a:t>
                </a:r>
                <a:r>
                  <a:rPr lang="zh-CN" altLang="en-US" dirty="0"/>
                  <a:t>乘上</a:t>
                </a:r>
                <a:r>
                  <a:rPr lang="en-US" altLang="zh-CN" dirty="0"/>
                  <a:t>C</a:t>
                </a:r>
                <a:r>
                  <a:rPr lang="zh-CN" altLang="en-US" dirty="0"/>
                  <a:t>的特征</a:t>
                </a:r>
                <a:r>
                  <a:rPr lang="en-US" altLang="zh-CN" dirty="0"/>
                  <a:t>+</a:t>
                </a:r>
                <a:r>
                  <a:rPr lang="zh-CN" altLang="en-US" dirty="0"/>
                  <a:t>常数</a:t>
                </a:r>
                <a:r>
                  <a:rPr lang="en-US" altLang="zh-CN" dirty="0"/>
                  <a:t>c</a:t>
                </a:r>
                <a:r>
                  <a:rPr lang="zh-CN" altLang="en-US" dirty="0"/>
                  <a:t>乘上</a:t>
                </a:r>
                <a:r>
                  <a:rPr lang="en-US" altLang="zh-CN" dirty="0"/>
                  <a:t>D</a:t>
                </a:r>
                <a:r>
                  <a:rPr lang="zh-CN" altLang="en-US" dirty="0"/>
                  <a:t>的特征，其中</a:t>
                </a:r>
                <a:r>
                  <a:rPr lang="en-US" altLang="zh-CN" dirty="0"/>
                  <a:t>a b c</a:t>
                </a:r>
                <a:r>
                  <a:rPr lang="zh-CN" altLang="en-US" dirty="0"/>
                  <a:t>可以通过训练迭代地生成也可以通过手动设置。</a:t>
                </a:r>
                <a:endParaRPr lang="en-US" altLang="zh-CN" dirty="0"/>
              </a:p>
              <a:p>
                <a:pPr marL="228600" indent="-228600">
                  <a:buAutoNum type="arabicPeriod"/>
                </a:pPr>
                <a:r>
                  <a:rPr lang="zh-CN" altLang="en-US" dirty="0"/>
                  <a:t>聚合完后就是一个更新的操作，更新操作本质上就是将节点</a:t>
                </a:r>
                <a:r>
                  <a:rPr lang="en-US" altLang="zh-CN" dirty="0"/>
                  <a:t>A</a:t>
                </a:r>
                <a:r>
                  <a:rPr lang="zh-CN" altLang="en-US" dirty="0"/>
                  <a:t>的邻居信息黏合到</a:t>
                </a:r>
                <a:r>
                  <a:rPr lang="en-US" altLang="zh-CN" dirty="0"/>
                  <a:t>A</a:t>
                </a:r>
                <a:r>
                  <a:rPr lang="zh-CN" altLang="en-US" dirty="0"/>
                  <a:t>的特征中，</a:t>
                </a:r>
                <a:r>
                  <a:rPr lang="zh-CN" altLang="en-US" sz="1200" b="0" i="0">
                    <a:latin typeface="Cambria Math" panose="02040503050406030204" pitchFamily="18" charset="0"/>
                    <a:cs typeface="Times New Roman" panose="02020603050405020304" pitchFamily="18" charset="0"/>
                  </a:rPr>
                  <a:t>𝛼和</a:t>
                </a:r>
                <a:r>
                  <a:rPr lang="zh-CN" altLang="en-US" dirty="0"/>
                  <a:t>权重</a:t>
                </a:r>
                <a:r>
                  <a:rPr lang="en-US" altLang="zh-CN" dirty="0"/>
                  <a:t>W</a:t>
                </a:r>
                <a:r>
                  <a:rPr lang="zh-CN" altLang="en-US" dirty="0"/>
                  <a:t>都是可训练的。最后得到的就是经过一层</a:t>
                </a:r>
                <a:r>
                  <a:rPr lang="en-US" altLang="zh-CN" dirty="0"/>
                  <a:t>GNN</a:t>
                </a:r>
                <a:r>
                  <a:rPr lang="zh-CN" altLang="en-US" dirty="0"/>
                  <a:t>后</a:t>
                </a:r>
                <a:r>
                  <a:rPr lang="en-US" altLang="zh-CN" dirty="0"/>
                  <a:t>A</a:t>
                </a:r>
                <a:r>
                  <a:rPr lang="zh-CN" altLang="en-US" dirty="0"/>
                  <a:t>的最终的信息。</a:t>
                </a:r>
              </a:p>
            </p:txBody>
          </p:sp>
        </mc:Fallback>
      </mc:AlternateContent>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因此经过一次聚合更新后，</a:t>
            </a:r>
            <a:r>
              <a:rPr lang="en-US" altLang="zh-CN" dirty="0"/>
              <a:t>A</a:t>
            </a:r>
            <a:r>
              <a:rPr lang="zh-CN" altLang="en-US" dirty="0"/>
              <a:t>中包含</a:t>
            </a:r>
            <a:r>
              <a:rPr lang="en-US" altLang="zh-CN" dirty="0"/>
              <a:t>B C D</a:t>
            </a:r>
            <a:r>
              <a:rPr lang="zh-CN" altLang="en-US" dirty="0"/>
              <a:t>的信息，</a:t>
            </a:r>
            <a:r>
              <a:rPr lang="en-US" altLang="zh-CN" dirty="0"/>
              <a:t>B</a:t>
            </a:r>
            <a:r>
              <a:rPr lang="zh-CN" altLang="en-US" dirty="0"/>
              <a:t>中有</a:t>
            </a:r>
            <a:r>
              <a:rPr lang="en-US" altLang="zh-CN" dirty="0"/>
              <a:t>A C</a:t>
            </a:r>
            <a:r>
              <a:rPr lang="zh-CN" altLang="en-US" dirty="0"/>
              <a:t>的信息，</a:t>
            </a:r>
            <a:r>
              <a:rPr lang="en-US" altLang="zh-CN" dirty="0"/>
              <a:t>C</a:t>
            </a:r>
            <a:r>
              <a:rPr lang="zh-CN" altLang="en-US" dirty="0"/>
              <a:t>中有</a:t>
            </a:r>
            <a:r>
              <a:rPr lang="en-US" altLang="zh-CN" dirty="0"/>
              <a:t>A B D E</a:t>
            </a:r>
            <a:r>
              <a:rPr lang="zh-CN" altLang="en-US" dirty="0"/>
              <a:t>的信息，</a:t>
            </a:r>
            <a:r>
              <a:rPr lang="en-US" altLang="zh-CN" dirty="0"/>
              <a:t>D</a:t>
            </a:r>
            <a:r>
              <a:rPr lang="zh-CN" altLang="en-US" dirty="0"/>
              <a:t>中有</a:t>
            </a:r>
            <a:r>
              <a:rPr lang="en-US" altLang="zh-CN" dirty="0"/>
              <a:t>A C</a:t>
            </a:r>
            <a:r>
              <a:rPr lang="zh-CN" altLang="en-US" dirty="0"/>
              <a:t>的信息，</a:t>
            </a:r>
            <a:r>
              <a:rPr lang="en-US" altLang="zh-CN" dirty="0"/>
              <a:t>E</a:t>
            </a:r>
            <a:r>
              <a:rPr lang="zh-CN" altLang="en-US" dirty="0"/>
              <a:t>中有</a:t>
            </a:r>
            <a:r>
              <a:rPr lang="en-US" altLang="zh-CN" dirty="0"/>
              <a:t>C</a:t>
            </a:r>
            <a:r>
              <a:rPr lang="zh-CN" altLang="en-US" dirty="0"/>
              <a:t>的信息。但是经过第二次聚合更新后，</a:t>
            </a:r>
            <a:r>
              <a:rPr lang="en-US" altLang="zh-CN" dirty="0"/>
              <a:t>A</a:t>
            </a:r>
            <a:r>
              <a:rPr lang="zh-CN" altLang="en-US" dirty="0"/>
              <a:t>在聚合</a:t>
            </a:r>
            <a:r>
              <a:rPr lang="en-US" altLang="zh-CN" dirty="0"/>
              <a:t>C</a:t>
            </a:r>
            <a:r>
              <a:rPr lang="zh-CN" altLang="en-US" dirty="0"/>
              <a:t>的信息的时候，</a:t>
            </a:r>
            <a:r>
              <a:rPr lang="en-US" altLang="zh-CN" dirty="0"/>
              <a:t>C</a:t>
            </a:r>
            <a:r>
              <a:rPr lang="zh-CN" altLang="en-US" dirty="0"/>
              <a:t>中有上一层聚合到的</a:t>
            </a:r>
            <a:r>
              <a:rPr lang="en-US" altLang="zh-CN" dirty="0"/>
              <a:t>E</a:t>
            </a:r>
            <a:r>
              <a:rPr lang="zh-CN" altLang="en-US" dirty="0"/>
              <a:t>的信息，此时</a:t>
            </a:r>
            <a:r>
              <a:rPr lang="en-US" altLang="zh-CN" dirty="0"/>
              <a:t>A</a:t>
            </a:r>
            <a:r>
              <a:rPr lang="zh-CN" altLang="en-US" dirty="0"/>
              <a:t>就获得了二阶邻居</a:t>
            </a:r>
            <a:r>
              <a:rPr lang="en-US" altLang="zh-CN" dirty="0"/>
              <a:t>E</a:t>
            </a:r>
            <a:r>
              <a:rPr lang="zh-CN" altLang="en-US" dirty="0"/>
              <a:t>的特征。那多层</a:t>
            </a:r>
            <a:r>
              <a:rPr lang="en-US" altLang="zh-CN" dirty="0"/>
              <a:t>GNN</a:t>
            </a:r>
            <a:r>
              <a:rPr lang="zh-CN" altLang="en-US" dirty="0"/>
              <a:t>就是为了得到多阶邻居节点的信息。</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3002543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因此经过一次聚合更新后，</a:t>
            </a:r>
            <a:r>
              <a:rPr lang="en-US" altLang="zh-CN" dirty="0"/>
              <a:t>A</a:t>
            </a:r>
            <a:r>
              <a:rPr lang="zh-CN" altLang="en-US" dirty="0"/>
              <a:t>中包含</a:t>
            </a:r>
            <a:r>
              <a:rPr lang="en-US" altLang="zh-CN" dirty="0"/>
              <a:t>B C D</a:t>
            </a:r>
            <a:r>
              <a:rPr lang="zh-CN" altLang="en-US" dirty="0"/>
              <a:t>的信息，</a:t>
            </a:r>
            <a:r>
              <a:rPr lang="en-US" altLang="zh-CN" dirty="0"/>
              <a:t>B</a:t>
            </a:r>
            <a:r>
              <a:rPr lang="zh-CN" altLang="en-US" dirty="0"/>
              <a:t>中有</a:t>
            </a:r>
            <a:r>
              <a:rPr lang="en-US" altLang="zh-CN" dirty="0"/>
              <a:t>A C</a:t>
            </a:r>
            <a:r>
              <a:rPr lang="zh-CN" altLang="en-US" dirty="0"/>
              <a:t>的信息，</a:t>
            </a:r>
            <a:r>
              <a:rPr lang="en-US" altLang="zh-CN" dirty="0"/>
              <a:t>C</a:t>
            </a:r>
            <a:r>
              <a:rPr lang="zh-CN" altLang="en-US" dirty="0"/>
              <a:t>中有</a:t>
            </a:r>
            <a:r>
              <a:rPr lang="en-US" altLang="zh-CN" dirty="0"/>
              <a:t>A B D E</a:t>
            </a:r>
            <a:r>
              <a:rPr lang="zh-CN" altLang="en-US" dirty="0"/>
              <a:t>的信息，</a:t>
            </a:r>
            <a:r>
              <a:rPr lang="en-US" altLang="zh-CN" dirty="0"/>
              <a:t>D</a:t>
            </a:r>
            <a:r>
              <a:rPr lang="zh-CN" altLang="en-US" dirty="0"/>
              <a:t>中有</a:t>
            </a:r>
            <a:r>
              <a:rPr lang="en-US" altLang="zh-CN" dirty="0"/>
              <a:t>A C</a:t>
            </a:r>
            <a:r>
              <a:rPr lang="zh-CN" altLang="en-US" dirty="0"/>
              <a:t>的信息，</a:t>
            </a:r>
            <a:r>
              <a:rPr lang="en-US" altLang="zh-CN" dirty="0"/>
              <a:t>E</a:t>
            </a:r>
            <a:r>
              <a:rPr lang="zh-CN" altLang="en-US" dirty="0"/>
              <a:t>中有</a:t>
            </a:r>
            <a:r>
              <a:rPr lang="en-US" altLang="zh-CN" dirty="0"/>
              <a:t>C</a:t>
            </a:r>
            <a:r>
              <a:rPr lang="zh-CN" altLang="en-US" dirty="0"/>
              <a:t>的信息。但是经过第二次聚合更新后，</a:t>
            </a:r>
            <a:r>
              <a:rPr lang="en-US" altLang="zh-CN" dirty="0"/>
              <a:t>A</a:t>
            </a:r>
            <a:r>
              <a:rPr lang="zh-CN" altLang="en-US" dirty="0"/>
              <a:t>在聚合</a:t>
            </a:r>
            <a:r>
              <a:rPr lang="en-US" altLang="zh-CN" dirty="0"/>
              <a:t>C</a:t>
            </a:r>
            <a:r>
              <a:rPr lang="zh-CN" altLang="en-US" dirty="0"/>
              <a:t>的信息的时候，</a:t>
            </a:r>
            <a:r>
              <a:rPr lang="en-US" altLang="zh-CN" dirty="0"/>
              <a:t>C</a:t>
            </a:r>
            <a:r>
              <a:rPr lang="zh-CN" altLang="en-US" dirty="0"/>
              <a:t>中有上一层聚合到的</a:t>
            </a:r>
            <a:r>
              <a:rPr lang="en-US" altLang="zh-CN" dirty="0"/>
              <a:t>E</a:t>
            </a:r>
            <a:r>
              <a:rPr lang="zh-CN" altLang="en-US" dirty="0"/>
              <a:t>的信息，此时</a:t>
            </a:r>
            <a:r>
              <a:rPr lang="en-US" altLang="zh-CN" dirty="0"/>
              <a:t>A</a:t>
            </a:r>
            <a:r>
              <a:rPr lang="zh-CN" altLang="en-US" dirty="0"/>
              <a:t>就获得了二阶邻居</a:t>
            </a:r>
            <a:r>
              <a:rPr lang="en-US" altLang="zh-CN" dirty="0"/>
              <a:t>E</a:t>
            </a:r>
            <a:r>
              <a:rPr lang="zh-CN" altLang="en-US" dirty="0"/>
              <a:t>的特征。那多层</a:t>
            </a:r>
            <a:r>
              <a:rPr lang="en-US" altLang="zh-CN" dirty="0"/>
              <a:t>GNN</a:t>
            </a:r>
            <a:r>
              <a:rPr lang="zh-CN" altLang="en-US" dirty="0"/>
              <a:t>就是为了得到多阶邻居节点的信息。</a:t>
            </a:r>
            <a:endParaRPr lang="en-US" altLang="zh-CN" dirty="0"/>
          </a:p>
          <a:p>
            <a:pPr marL="228600" indent="-228600">
              <a:buAutoNum type="arabicPeriod"/>
            </a:pPr>
            <a:r>
              <a:rPr lang="zh-CN" altLang="en-US" dirty="0"/>
              <a:t>第一种应用就是分类任务，通过聚类、更新、循环等操作，我们可以得到一个节点的特征信息，在训练的时候每个节点都被打上了标签分了类，那最终可以直接利用得到特征值来计算</a:t>
            </a:r>
            <a:r>
              <a:rPr lang="en-US" altLang="zh-CN" dirty="0"/>
              <a:t>Loss</a:t>
            </a:r>
            <a:r>
              <a:rPr lang="zh-CN" altLang="en-US" dirty="0"/>
              <a:t>，用来更新前面的权重和各类参数。</a:t>
            </a:r>
            <a:endParaRPr lang="en-US" altLang="zh-CN" dirty="0"/>
          </a:p>
          <a:p>
            <a:pPr marL="228600" indent="-228600">
              <a:buAutoNum type="arabicPeriod"/>
            </a:pPr>
            <a:r>
              <a:rPr lang="zh-CN" altLang="en-US" dirty="0"/>
              <a:t>第二种应用就是关联预测，比如说预测</a:t>
            </a:r>
            <a:r>
              <a:rPr lang="en-US" altLang="zh-CN" dirty="0"/>
              <a:t>A</a:t>
            </a:r>
            <a:r>
              <a:rPr lang="zh-CN" altLang="en-US" dirty="0"/>
              <a:t>和</a:t>
            </a:r>
            <a:r>
              <a:rPr lang="en-US" altLang="zh-CN" dirty="0"/>
              <a:t>E</a:t>
            </a:r>
            <a:r>
              <a:rPr lang="zh-CN" altLang="en-US" dirty="0"/>
              <a:t>有没有可能有关系，就可以直接将</a:t>
            </a:r>
            <a:r>
              <a:rPr lang="en-US" altLang="zh-CN" dirty="0"/>
              <a:t>A</a:t>
            </a:r>
            <a:r>
              <a:rPr lang="zh-CN" altLang="en-US" dirty="0"/>
              <a:t>的特征与</a:t>
            </a:r>
            <a:r>
              <a:rPr lang="en-US" altLang="zh-CN" dirty="0"/>
              <a:t>E</a:t>
            </a:r>
            <a:r>
              <a:rPr lang="zh-CN" altLang="en-US" dirty="0"/>
              <a:t>的特征拼接起来，去做关联分类，一样的计算</a:t>
            </a:r>
            <a:r>
              <a:rPr lang="en-US" altLang="zh-CN" dirty="0"/>
              <a:t>Loss</a:t>
            </a:r>
            <a:r>
              <a:rPr lang="zh-CN" altLang="en-US" dirty="0"/>
              <a:t>，一样的参数更新。</a:t>
            </a:r>
            <a:endParaRPr lang="en-US" altLang="zh-CN" dirty="0"/>
          </a:p>
          <a:p>
            <a:pPr marL="228600" indent="-228600">
              <a:buAutoNum type="arabicPeriod"/>
            </a:pPr>
            <a:r>
              <a:rPr lang="zh-CN" altLang="en-US" dirty="0"/>
              <a:t>因此说，归根结底，</a:t>
            </a:r>
            <a:r>
              <a:rPr lang="en-US" altLang="zh-CN" dirty="0"/>
              <a:t>GNN</a:t>
            </a:r>
            <a:r>
              <a:rPr lang="zh-CN" altLang="en-US" dirty="0"/>
              <a:t>就是个提取特征的方法。</a:t>
            </a:r>
            <a:endParaRPr lang="en-US" altLang="zh-CN"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7032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2134316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384043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28415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320563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2022/7/7</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2022/7/7</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954107"/>
          </a:xfrm>
          <a:prstGeom prst="rect">
            <a:avLst/>
          </a:prstGeom>
          <a:noFill/>
        </p:spPr>
        <p:txBody>
          <a:bodyPr wrap="square" rtlCol="0">
            <a:spAutoFit/>
          </a:bodyPr>
          <a:lstStyle/>
          <a:p>
            <a:pPr algn="ctr"/>
            <a:r>
              <a:rPr lang="en-US" altLang="zh-CN" sz="2800" b="0" i="0" dirty="0">
                <a:solidFill>
                  <a:srgbClr val="000000"/>
                </a:solidFill>
                <a:effectLst/>
                <a:latin typeface="Times New Roman" panose="02020603050405020304" pitchFamily="18" charset="0"/>
                <a:cs typeface="Times New Roman" panose="02020603050405020304" pitchFamily="18" charset="0"/>
              </a:rPr>
              <a:t>Hardware/Software Co-Programmable Framework for Computational SSDs to Accelerate Deep Learning Service on Large-Scale Graphs</a:t>
            </a:r>
            <a:endParaRPr lang="en-US" altLang="zh-CN" sz="28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293779" y="5050938"/>
            <a:ext cx="10437779" cy="1200329"/>
          </a:xfrm>
          <a:prstGeom prst="rect">
            <a:avLst/>
          </a:prstGeom>
          <a:noFill/>
        </p:spPr>
        <p:txBody>
          <a:bodyPr wrap="square" rtlCol="0">
            <a:spAutoFit/>
          </a:bodyPr>
          <a:lstStyle/>
          <a:p>
            <a:r>
              <a:rPr lang="zh-CN" altLang="en-US" dirty="0"/>
              <a:t>   </a:t>
            </a:r>
            <a:r>
              <a:rPr lang="en-US" altLang="zh-CN" sz="2400" dirty="0">
                <a:latin typeface="Times New Roman" panose="02020603050405020304" pitchFamily="18" charset="0"/>
                <a:cs typeface="Times New Roman" panose="02020603050405020304" pitchFamily="18" charset="0"/>
              </a:rPr>
              <a:t>Conference :  FAST’2022</a:t>
            </a:r>
          </a:p>
          <a:p>
            <a:r>
              <a:rPr lang="en-US" altLang="zh-CN" sz="2400" dirty="0">
                <a:latin typeface="Times New Roman" panose="02020603050405020304" pitchFamily="18" charset="0"/>
                <a:cs typeface="Times New Roman" panose="02020603050405020304" pitchFamily="18" charset="0"/>
              </a:rPr>
              <a:t>   Author : </a:t>
            </a:r>
            <a:r>
              <a:rPr lang="en-US" altLang="zh-CN" sz="2400" dirty="0" err="1">
                <a:latin typeface="Times New Roman" panose="02020603050405020304" pitchFamily="18" charset="0"/>
                <a:cs typeface="Times New Roman" panose="02020603050405020304" pitchFamily="18" charset="0"/>
              </a:rPr>
              <a:t>Miryeong</a:t>
            </a:r>
            <a:r>
              <a:rPr lang="en-US" altLang="zh-CN" sz="2400" dirty="0">
                <a:latin typeface="Times New Roman" panose="02020603050405020304" pitchFamily="18" charset="0"/>
                <a:cs typeface="Times New Roman" panose="02020603050405020304" pitchFamily="18" charset="0"/>
              </a:rPr>
              <a:t> Kwon </a:t>
            </a:r>
            <a:r>
              <a:rPr lang="en-US" altLang="zh-CN" sz="2400" dirty="0" err="1">
                <a:latin typeface="Times New Roman" panose="02020603050405020304" pitchFamily="18" charset="0"/>
                <a:cs typeface="Times New Roman" panose="02020603050405020304" pitchFamily="18" charset="0"/>
              </a:rPr>
              <a:t>Donghyun</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Gouk</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Sangwon</a:t>
            </a:r>
            <a:r>
              <a:rPr lang="en-US" altLang="zh-CN" sz="2400" dirty="0">
                <a:latin typeface="Times New Roman" panose="02020603050405020304" pitchFamily="18" charset="0"/>
                <a:cs typeface="Times New Roman" panose="02020603050405020304" pitchFamily="18" charset="0"/>
              </a:rPr>
              <a:t> Lee </a:t>
            </a:r>
            <a:r>
              <a:rPr lang="en-US" altLang="zh-CN" sz="2400" dirty="0" err="1">
                <a:latin typeface="Times New Roman" panose="02020603050405020304" pitchFamily="18" charset="0"/>
                <a:cs typeface="Times New Roman" panose="02020603050405020304" pitchFamily="18" charset="0"/>
              </a:rPr>
              <a:t>Myoungsoo</a:t>
            </a:r>
            <a:r>
              <a:rPr lang="en-US" altLang="zh-CN" sz="2400" dirty="0">
                <a:latin typeface="Times New Roman" panose="02020603050405020304" pitchFamily="18" charset="0"/>
                <a:cs typeface="Times New Roman" panose="02020603050405020304" pitchFamily="18" charset="0"/>
              </a:rPr>
              <a:t> Jung</a:t>
            </a:r>
          </a:p>
          <a:p>
            <a:r>
              <a:rPr lang="en-US" altLang="zh-CN" sz="2400" dirty="0">
                <a:latin typeface="Times New Roman" panose="02020603050405020304" pitchFamily="18" charset="0"/>
                <a:cs typeface="Times New Roman" panose="02020603050405020304" pitchFamily="18" charset="0"/>
              </a:rPr>
              <a:t>   Research unit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Korea Advanced Institute of Science and Technology……</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work—Solution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Propose </a:t>
            </a:r>
            <a:r>
              <a:rPr lang="en-US" altLang="zh-CN" b="1" dirty="0" err="1">
                <a:latin typeface="Times New Roman" panose="02020603050405020304" pitchFamily="18" charset="0"/>
                <a:cs typeface="Times New Roman" panose="02020603050405020304" pitchFamily="18" charset="0"/>
              </a:rPr>
              <a:t>HolisticGNN</a:t>
            </a:r>
            <a:r>
              <a:rPr lang="en-US" altLang="zh-CN" b="1" dirty="0">
                <a:latin typeface="Times New Roman" panose="02020603050405020304" pitchFamily="18" charset="0"/>
                <a:cs typeface="Times New Roman" panose="02020603050405020304" pitchFamily="18" charset="0"/>
              </a:rPr>
              <a:t>, a hardware and software co-programmable framework that accelerate GNN inference services near storage. </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76C4487-D52F-433F-AFA8-82EA52FD00AE}"/>
              </a:ext>
            </a:extLst>
          </p:cNvPr>
          <p:cNvPicPr>
            <a:picLocks noChangeAspect="1"/>
          </p:cNvPicPr>
          <p:nvPr/>
        </p:nvPicPr>
        <p:blipFill>
          <a:blip r:embed="rId3"/>
          <a:stretch>
            <a:fillRect/>
          </a:stretch>
        </p:blipFill>
        <p:spPr>
          <a:xfrm>
            <a:off x="2837203" y="1598863"/>
            <a:ext cx="5667079" cy="2263494"/>
          </a:xfrm>
          <a:prstGeom prst="rect">
            <a:avLst/>
          </a:prstGeom>
        </p:spPr>
      </p:pic>
    </p:spTree>
    <p:extLst>
      <p:ext uri="{BB962C8B-B14F-4D97-AF65-F5344CB8AC3E}">
        <p14:creationId xmlns:p14="http://schemas.microsoft.com/office/powerpoint/2010/main" val="543988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Overview of </a:t>
            </a:r>
            <a:r>
              <a:rPr lang="en-US" altLang="zh-CN" b="1" dirty="0" err="1">
                <a:latin typeface="Times New Roman" panose="02020603050405020304" pitchFamily="18" charset="0"/>
                <a:cs typeface="Times New Roman" panose="02020603050405020304" pitchFamily="18" charset="0"/>
              </a:rPr>
              <a:t>HolisticGNN</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 contrast to ISP(In-storage processing), they propose new concept of computational SSDs (CSSDs) decouples the computing unit from the storage resources by locating FPGA near SSD in the same PCIe subsystem (card) .CSSD allows the hardware logic fabricated in FPGA to access the internal SSD via the internal PCIe switch.</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host is responsible for writing/reading data on the SSD using the I/O region of </a:t>
            </a:r>
            <a:r>
              <a:rPr lang="en-US" altLang="zh-CN" dirty="0" err="1">
                <a:latin typeface="Times New Roman" panose="02020603050405020304" pitchFamily="18" charset="0"/>
                <a:cs typeface="Times New Roman" panose="02020603050405020304" pitchFamily="18" charset="0"/>
              </a:rPr>
              <a:t>NVMe</a:t>
            </a:r>
            <a:r>
              <a:rPr lang="en-US" altLang="zh-CN" dirty="0">
                <a:latin typeface="Times New Roman" panose="02020603050405020304" pitchFamily="18" charset="0"/>
                <a:cs typeface="Times New Roman" panose="02020603050405020304" pitchFamily="18" charset="0"/>
              </a:rPr>
              <a:t> protocol while giving the data’s block address to the FPGA through its own I/O region, whose address is designated by PCIe’s base address register.</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CSSD allows the hardware logic fabricated in FPGA to access the internal SSD via the internal PCIe switch.</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a:t>
            </a:r>
            <a:r>
              <a:rPr lang="en-US" altLang="zh-CN" dirty="0" err="1">
                <a:latin typeface="Times New Roman" panose="02020603050405020304" pitchFamily="18" charset="0"/>
                <a:cs typeface="Times New Roman" panose="02020603050405020304" pitchFamily="18" charset="0"/>
              </a:rPr>
              <a:t>HolisticGNN</a:t>
            </a:r>
            <a:r>
              <a:rPr lang="en-US" altLang="zh-CN" dirty="0">
                <a:latin typeface="Times New Roman" panose="02020603050405020304" pitchFamily="18" charset="0"/>
                <a:cs typeface="Times New Roman" panose="02020603050405020304" pitchFamily="18" charset="0"/>
              </a:rPr>
              <a:t> compose three major modules: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graph-centric archiving system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programmable inference model (</a:t>
            </a:r>
            <a:r>
              <a:rPr lang="en-US" altLang="zh-CN" dirty="0" err="1">
                <a:latin typeface="Times New Roman" panose="02020603050405020304" pitchFamily="18" charset="0"/>
                <a:cs typeface="Times New Roman" panose="02020603050405020304" pitchFamily="18" charset="0"/>
              </a:rPr>
              <a:t>GraphRunner</a:t>
            </a:r>
            <a:r>
              <a:rPr lang="en-US" altLang="zh-CN" dirty="0">
                <a:latin typeface="Times New Roman" panose="02020603050405020304" pitchFamily="18" charset="0"/>
                <a:cs typeface="Times New Roman" panose="02020603050405020304" pitchFamily="18" charset="0"/>
              </a:rPr>
              <a: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accelerator builder (</a:t>
            </a:r>
            <a:r>
              <a:rPr lang="en-US" altLang="zh-CN" dirty="0" err="1">
                <a:latin typeface="Times New Roman" panose="02020603050405020304" pitchFamily="18" charset="0"/>
                <a:cs typeface="Times New Roman" panose="02020603050405020304" pitchFamily="18" charset="0"/>
              </a:rPr>
              <a:t>XBuilder</a:t>
            </a:r>
            <a:r>
              <a:rPr lang="en-US" altLang="zh-CN" dirty="0">
                <a:latin typeface="Times New Roman" panose="02020603050405020304" pitchFamily="18" charset="0"/>
                <a:cs typeface="Times New Roman" panose="02020603050405020304" pitchFamily="18" charset="0"/>
              </a:rPr>
              <a:t>).</a:t>
            </a:r>
          </a:p>
        </p:txBody>
      </p:sp>
      <p:pic>
        <p:nvPicPr>
          <p:cNvPr id="6" name="图片 5">
            <a:extLst>
              <a:ext uri="{FF2B5EF4-FFF2-40B4-BE49-F238E27FC236}">
                <a16:creationId xmlns:a16="http://schemas.microsoft.com/office/drawing/2014/main" id="{54932686-08A9-4125-9186-8F0F96B45913}"/>
              </a:ext>
            </a:extLst>
          </p:cNvPr>
          <p:cNvPicPr>
            <a:picLocks noChangeAspect="1"/>
          </p:cNvPicPr>
          <p:nvPr/>
        </p:nvPicPr>
        <p:blipFill>
          <a:blip r:embed="rId3"/>
          <a:stretch>
            <a:fillRect/>
          </a:stretch>
        </p:blipFill>
        <p:spPr>
          <a:xfrm>
            <a:off x="3247665" y="2185940"/>
            <a:ext cx="5696669" cy="1949013"/>
          </a:xfrm>
          <a:prstGeom prst="rect">
            <a:avLst/>
          </a:prstGeom>
        </p:spPr>
      </p:pic>
    </p:spTree>
    <p:extLst>
      <p:ext uri="{BB962C8B-B14F-4D97-AF65-F5344CB8AC3E}">
        <p14:creationId xmlns:p14="http://schemas.microsoft.com/office/powerpoint/2010/main" val="316959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Graph-centric archiving system (</a:t>
            </a:r>
            <a:r>
              <a:rPr lang="en-US" altLang="zh-CN" b="1" dirty="0" err="1">
                <a:latin typeface="Times New Roman" panose="02020603050405020304" pitchFamily="18" charset="0"/>
                <a:cs typeface="Times New Roman" panose="02020603050405020304" pitchFamily="18" charset="0"/>
              </a:rPr>
              <a:t>GraphStore</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Prepare the target graph data and embeddings in a ready-to-access structure and then the tasks of graph preprocessing can immediately use without preprocessing the datasets.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Mapping Structure-</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maintains the graph datasets as an adjacency list and an embedding table to handle the geometric information and feature vectors.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embedding table is stored in sequential order (and thus it does not require page-level mapping).</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adjacency list is maintained in two different ways by considering the efficiency of graph searches/</a:t>
            </a:r>
            <a:r>
              <a:rPr lang="en-US" altLang="zh-CN" dirty="0" err="1">
                <a:latin typeface="Times New Roman" panose="02020603050405020304" pitchFamily="18" charset="0"/>
                <a:cs typeface="Times New Roman" panose="02020603050405020304" pitchFamily="18" charset="0"/>
              </a:rPr>
              <a:t>updates:i</a:t>
            </a:r>
            <a:r>
              <a:rPr lang="en-US" altLang="zh-CN" dirty="0">
                <a:latin typeface="Times New Roman" panose="02020603050405020304" pitchFamily="18" charset="0"/>
                <a:cs typeface="Times New Roman" panose="02020603050405020304" pitchFamily="18" charset="0"/>
              </a:rPr>
              <a:t>) high-degree graph mapping (H-type) and ii) low-degree graph mapping (L-type).</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power-law graph’s natures make a few nodes have severely heavy neighbor nodes (high-degree) .These high-degree nodes account for a small fraction of the entire graph, but they have a high potential to be frequently accessed and updated (because of their many neighbors)</a:t>
            </a:r>
          </a:p>
        </p:txBody>
      </p:sp>
      <p:pic>
        <p:nvPicPr>
          <p:cNvPr id="6" name="图片 5">
            <a:extLst>
              <a:ext uri="{FF2B5EF4-FFF2-40B4-BE49-F238E27FC236}">
                <a16:creationId xmlns:a16="http://schemas.microsoft.com/office/drawing/2014/main" id="{6798BDC5-CDC5-4A36-AA8C-83F94669C916}"/>
              </a:ext>
            </a:extLst>
          </p:cNvPr>
          <p:cNvPicPr>
            <a:picLocks noChangeAspect="1"/>
          </p:cNvPicPr>
          <p:nvPr/>
        </p:nvPicPr>
        <p:blipFill>
          <a:blip r:embed="rId3"/>
          <a:stretch>
            <a:fillRect/>
          </a:stretch>
        </p:blipFill>
        <p:spPr>
          <a:xfrm>
            <a:off x="3952093" y="3356333"/>
            <a:ext cx="4287813" cy="1543279"/>
          </a:xfrm>
          <a:prstGeom prst="rect">
            <a:avLst/>
          </a:prstGeom>
        </p:spPr>
      </p:pic>
    </p:spTree>
    <p:extLst>
      <p:ext uri="{BB962C8B-B14F-4D97-AF65-F5344CB8AC3E}">
        <p14:creationId xmlns:p14="http://schemas.microsoft.com/office/powerpoint/2010/main" val="378694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Graph-centric archiving system (</a:t>
            </a:r>
            <a:r>
              <a:rPr lang="en-US" altLang="zh-CN" b="1" dirty="0" err="1">
                <a:latin typeface="Times New Roman" panose="02020603050405020304" pitchFamily="18" charset="0"/>
                <a:cs typeface="Times New Roman" panose="02020603050405020304" pitchFamily="18" charset="0"/>
              </a:rPr>
              <a:t>GraphStore</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offers two-way methods for the graph management, bulk operations and unit operations.</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bulk operations allow users to update the graph and embeddings with a text form of edge array and embedding list.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For the bulk operations,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converts the incoming edge array to an adjacency list in parallel with transferring the embedding table, and it stores them to the internal SSD.</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When an edge array (graph) arrives,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performs graph preprocessing and flushes pages for the graph and begins to write the embedding table into the embedding space in a sequential manner while preprocessing the graph.</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This can make heavy storage accesses (associated with the embeddings) entirely overlap with the computation burst of graph preprocessing (associated with adjacency list conversions).</a:t>
            </a: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6F4C7B6-B108-41D0-8C31-88F3B977FFC1}"/>
              </a:ext>
            </a:extLst>
          </p:cNvPr>
          <p:cNvPicPr>
            <a:picLocks noChangeAspect="1"/>
          </p:cNvPicPr>
          <p:nvPr/>
        </p:nvPicPr>
        <p:blipFill>
          <a:blip r:embed="rId3"/>
          <a:stretch>
            <a:fillRect/>
          </a:stretch>
        </p:blipFill>
        <p:spPr>
          <a:xfrm>
            <a:off x="4289623" y="5329431"/>
            <a:ext cx="3886219" cy="1227639"/>
          </a:xfrm>
          <a:prstGeom prst="rect">
            <a:avLst/>
          </a:prstGeom>
        </p:spPr>
      </p:pic>
      <p:pic>
        <p:nvPicPr>
          <p:cNvPr id="8" name="图片 7">
            <a:extLst>
              <a:ext uri="{FF2B5EF4-FFF2-40B4-BE49-F238E27FC236}">
                <a16:creationId xmlns:a16="http://schemas.microsoft.com/office/drawing/2014/main" id="{853B7EC1-CC46-44E5-8052-43FEDDCB7747}"/>
              </a:ext>
            </a:extLst>
          </p:cNvPr>
          <p:cNvPicPr>
            <a:picLocks noChangeAspect="1"/>
          </p:cNvPicPr>
          <p:nvPr/>
        </p:nvPicPr>
        <p:blipFill>
          <a:blip r:embed="rId4"/>
          <a:stretch>
            <a:fillRect/>
          </a:stretch>
        </p:blipFill>
        <p:spPr>
          <a:xfrm>
            <a:off x="3331435" y="1588596"/>
            <a:ext cx="5529130" cy="1567050"/>
          </a:xfrm>
          <a:prstGeom prst="rect">
            <a:avLst/>
          </a:prstGeom>
        </p:spPr>
      </p:pic>
    </p:spTree>
    <p:extLst>
      <p:ext uri="{BB962C8B-B14F-4D97-AF65-F5344CB8AC3E}">
        <p14:creationId xmlns:p14="http://schemas.microsoft.com/office/powerpoint/2010/main" val="13065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Graph-centric archiving system (</a:t>
            </a:r>
            <a:r>
              <a:rPr lang="en-US" altLang="zh-CN" b="1" dirty="0" err="1">
                <a:latin typeface="Times New Roman" panose="02020603050405020304" pitchFamily="18" charset="0"/>
                <a:cs typeface="Times New Roman" panose="02020603050405020304" pitchFamily="18" charset="0"/>
              </a:rPr>
              <a:t>GraphStore</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offers two-way methods for the graph management, bulk operations and unit operations.</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GraphStore’s</a:t>
            </a:r>
            <a:r>
              <a:rPr lang="en-US" altLang="zh-CN" dirty="0">
                <a:latin typeface="Times New Roman" panose="02020603050405020304" pitchFamily="18" charset="0"/>
                <a:cs typeface="Times New Roman" panose="02020603050405020304" pitchFamily="18" charset="0"/>
              </a:rPr>
              <a:t> unit operations support mutable graph management corresponding to individual vertex/edge updates or queries.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Find out the node’s neighbors.</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53B7EC1-CC46-44E5-8052-43FEDDCB7747}"/>
              </a:ext>
            </a:extLst>
          </p:cNvPr>
          <p:cNvPicPr>
            <a:picLocks noChangeAspect="1"/>
          </p:cNvPicPr>
          <p:nvPr/>
        </p:nvPicPr>
        <p:blipFill>
          <a:blip r:embed="rId3"/>
          <a:stretch>
            <a:fillRect/>
          </a:stretch>
        </p:blipFill>
        <p:spPr>
          <a:xfrm>
            <a:off x="3331435" y="1598863"/>
            <a:ext cx="5529130" cy="1567050"/>
          </a:xfrm>
          <a:prstGeom prst="rect">
            <a:avLst/>
          </a:prstGeom>
        </p:spPr>
      </p:pic>
      <p:pic>
        <p:nvPicPr>
          <p:cNvPr id="5" name="图片 4">
            <a:extLst>
              <a:ext uri="{FF2B5EF4-FFF2-40B4-BE49-F238E27FC236}">
                <a16:creationId xmlns:a16="http://schemas.microsoft.com/office/drawing/2014/main" id="{91936F3B-EDE6-4859-95DE-913BDCAB45C8}"/>
              </a:ext>
            </a:extLst>
          </p:cNvPr>
          <p:cNvPicPr>
            <a:picLocks noChangeAspect="1"/>
          </p:cNvPicPr>
          <p:nvPr/>
        </p:nvPicPr>
        <p:blipFill>
          <a:blip r:embed="rId4"/>
          <a:stretch>
            <a:fillRect/>
          </a:stretch>
        </p:blipFill>
        <p:spPr>
          <a:xfrm>
            <a:off x="4031104" y="4243498"/>
            <a:ext cx="4129791" cy="1340298"/>
          </a:xfrm>
          <a:prstGeom prst="rect">
            <a:avLst/>
          </a:prstGeom>
        </p:spPr>
      </p:pic>
    </p:spTree>
    <p:extLst>
      <p:ext uri="{BB962C8B-B14F-4D97-AF65-F5344CB8AC3E}">
        <p14:creationId xmlns:p14="http://schemas.microsoft.com/office/powerpoint/2010/main" val="307903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Graph-centric archiving system (</a:t>
            </a:r>
            <a:r>
              <a:rPr lang="en-US" altLang="zh-CN" b="1" dirty="0" err="1">
                <a:latin typeface="Times New Roman" panose="02020603050405020304" pitchFamily="18" charset="0"/>
                <a:cs typeface="Times New Roman" panose="02020603050405020304" pitchFamily="18" charset="0"/>
              </a:rPr>
              <a:t>GraphStore</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offers two-way methods for the graph management, bulk operations and unit operations.</a:t>
            </a: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GraphStore’s</a:t>
            </a:r>
            <a:r>
              <a:rPr lang="en-US" altLang="zh-CN" dirty="0">
                <a:latin typeface="Times New Roman" panose="02020603050405020304" pitchFamily="18" charset="0"/>
                <a:cs typeface="Times New Roman" panose="02020603050405020304" pitchFamily="18" charset="0"/>
              </a:rPr>
              <a:t> unit operations support mutable graph management corresponding to individual vertex/edge updates or queries.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Find out the node’s neighbors.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Add operation and delete operation.</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E675660-C6F1-4BAD-9B5B-2D63B05F10D1}"/>
              </a:ext>
            </a:extLst>
          </p:cNvPr>
          <p:cNvPicPr>
            <a:picLocks noChangeAspect="1"/>
          </p:cNvPicPr>
          <p:nvPr/>
        </p:nvPicPr>
        <p:blipFill>
          <a:blip r:embed="rId3"/>
          <a:stretch>
            <a:fillRect/>
          </a:stretch>
        </p:blipFill>
        <p:spPr>
          <a:xfrm>
            <a:off x="3678239" y="2753967"/>
            <a:ext cx="4835522" cy="1797354"/>
          </a:xfrm>
          <a:prstGeom prst="rect">
            <a:avLst/>
          </a:prstGeom>
        </p:spPr>
      </p:pic>
    </p:spTree>
    <p:extLst>
      <p:ext uri="{BB962C8B-B14F-4D97-AF65-F5344CB8AC3E}">
        <p14:creationId xmlns:p14="http://schemas.microsoft.com/office/powerpoint/2010/main" val="2971738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6740307"/>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Programmable inference model(</a:t>
            </a:r>
            <a:r>
              <a:rPr lang="en-US" altLang="zh-CN" b="1" dirty="0" err="1">
                <a:latin typeface="Times New Roman" panose="02020603050405020304" pitchFamily="18" charset="0"/>
                <a:cs typeface="Times New Roman" panose="02020603050405020304" pitchFamily="18" charset="0"/>
              </a:rPr>
              <a:t>GraphRunner</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To program a GNN model and its end-to-end service, the users can write a DFG(dataflow graph) and download/execute to CSSD</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GraphRunner</a:t>
            </a:r>
            <a:r>
              <a:rPr lang="en-US" altLang="zh-CN" dirty="0">
                <a:latin typeface="Times New Roman" panose="02020603050405020304" pitchFamily="18" charset="0"/>
                <a:cs typeface="Times New Roman" panose="02020603050405020304" pitchFamily="18" charset="0"/>
              </a:rPr>
              <a:t> decouples CSSD task definitions from their actual implementations, which are called C-operation and C-kernel.</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C-kernel registration and management.</a:t>
            </a:r>
          </a:p>
          <a:p>
            <a:pPr marL="1657350" lvl="3" indent="-285750">
              <a:buSzPct val="60000"/>
              <a:buFont typeface="Wingdings" panose="05000000000000000000" pitchFamily="2" charset="2"/>
              <a:buChar char="p"/>
            </a:pPr>
            <a:r>
              <a:rPr lang="en-US" altLang="zh-CN" dirty="0" err="1">
                <a:latin typeface="Times New Roman" panose="02020603050405020304" pitchFamily="18" charset="0"/>
                <a:cs typeface="Times New Roman" panose="02020603050405020304" pitchFamily="18" charset="0"/>
              </a:rPr>
              <a:t>GraphRunner</a:t>
            </a:r>
            <a:r>
              <a:rPr lang="en-US" altLang="zh-CN" dirty="0">
                <a:latin typeface="Times New Roman" panose="02020603050405020304" pitchFamily="18" charset="0"/>
                <a:cs typeface="Times New Roman" panose="02020603050405020304" pitchFamily="18" charset="0"/>
              </a:rPr>
              <a:t> has two metadata structures, Device table and Operation table.</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device table includes currently registered device names and the corresponding priority.</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operation table maintains C-operation names and the address pointers of their C-kernel implementation.</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When users implement a C-kernel, it should invoke two registration interface methods of the Plugin </a:t>
            </a:r>
            <a:r>
              <a:rPr lang="en-US" altLang="zh-CN" dirty="0" err="1">
                <a:latin typeface="Times New Roman" panose="02020603050405020304" pitchFamily="18" charset="0"/>
                <a:cs typeface="Times New Roman" panose="02020603050405020304" pitchFamily="18" charset="0"/>
              </a:rPr>
              <a:t>library,RegisterDevice</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RegisterOpDefinition</a:t>
            </a:r>
            <a:r>
              <a:rPr lang="en-US" altLang="zh-CN" dirty="0">
                <a:latin typeface="Times New Roman" panose="02020603050405020304" pitchFamily="18" charset="0"/>
                <a:cs typeface="Times New Roman" panose="02020603050405020304" pitchFamily="18" charset="0"/>
              </a:rPr>
              <a:t>(), at its initial time. </a:t>
            </a:r>
            <a:r>
              <a:rPr lang="en-US" altLang="zh-CN" dirty="0" err="1">
                <a:latin typeface="Times New Roman" panose="02020603050405020304" pitchFamily="18" charset="0"/>
                <a:cs typeface="Times New Roman" panose="02020603050405020304" pitchFamily="18" charset="0"/>
              </a:rPr>
              <a:t>RegisterDevice</a:t>
            </a:r>
            <a:r>
              <a:rPr lang="en-US" altLang="zh-CN" dirty="0">
                <a:latin typeface="Times New Roman" panose="02020603050405020304" pitchFamily="18" charset="0"/>
                <a:cs typeface="Times New Roman" panose="02020603050405020304" pitchFamily="18" charset="0"/>
              </a:rPr>
              <a:t>() configures the priority value of the device that users want to execute for any of C-kernels (e.g., “V </a:t>
            </a:r>
            <a:r>
              <a:rPr lang="en-US" altLang="zh-CN" dirty="0" err="1">
                <a:latin typeface="Times New Roman" panose="02020603050405020304" pitchFamily="18" charset="0"/>
                <a:cs typeface="Times New Roman" panose="02020603050405020304" pitchFamily="18" charset="0"/>
              </a:rPr>
              <a:t>ector</a:t>
            </a:r>
            <a:r>
              <a:rPr lang="en-US" altLang="zh-CN" dirty="0">
                <a:latin typeface="Times New Roman" panose="02020603050405020304" pitchFamily="18" charset="0"/>
                <a:cs typeface="Times New Roman" panose="02020603050405020304" pitchFamily="18" charset="0"/>
              </a:rPr>
              <a:t> processor”, 150).</a:t>
            </a: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DDB0059F-1261-4C79-93CA-3BA72BC8FCC0}"/>
              </a:ext>
            </a:extLst>
          </p:cNvPr>
          <p:cNvPicPr>
            <a:picLocks noChangeAspect="1"/>
          </p:cNvPicPr>
          <p:nvPr/>
        </p:nvPicPr>
        <p:blipFill>
          <a:blip r:embed="rId3"/>
          <a:stretch>
            <a:fillRect/>
          </a:stretch>
        </p:blipFill>
        <p:spPr>
          <a:xfrm>
            <a:off x="765658" y="2394575"/>
            <a:ext cx="4377905" cy="1341057"/>
          </a:xfrm>
          <a:prstGeom prst="rect">
            <a:avLst/>
          </a:prstGeom>
        </p:spPr>
      </p:pic>
      <p:pic>
        <p:nvPicPr>
          <p:cNvPr id="13" name="图片 12">
            <a:extLst>
              <a:ext uri="{FF2B5EF4-FFF2-40B4-BE49-F238E27FC236}">
                <a16:creationId xmlns:a16="http://schemas.microsoft.com/office/drawing/2014/main" id="{EB83E675-50A6-4313-91DC-E601D5EF6590}"/>
              </a:ext>
            </a:extLst>
          </p:cNvPr>
          <p:cNvPicPr>
            <a:picLocks noChangeAspect="1"/>
          </p:cNvPicPr>
          <p:nvPr/>
        </p:nvPicPr>
        <p:blipFill>
          <a:blip r:embed="rId4"/>
          <a:stretch>
            <a:fillRect/>
          </a:stretch>
        </p:blipFill>
        <p:spPr>
          <a:xfrm>
            <a:off x="5651623" y="2280779"/>
            <a:ext cx="6032316" cy="1454853"/>
          </a:xfrm>
          <a:prstGeom prst="rect">
            <a:avLst/>
          </a:prstGeom>
        </p:spPr>
      </p:pic>
    </p:spTree>
    <p:extLst>
      <p:ext uri="{BB962C8B-B14F-4D97-AF65-F5344CB8AC3E}">
        <p14:creationId xmlns:p14="http://schemas.microsoft.com/office/powerpoint/2010/main" val="2490118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Programmable inference model(</a:t>
            </a:r>
            <a:r>
              <a:rPr lang="en-US" altLang="zh-CN" b="1" dirty="0" err="1">
                <a:latin typeface="Times New Roman" panose="02020603050405020304" pitchFamily="18" charset="0"/>
                <a:cs typeface="Times New Roman" panose="02020603050405020304" pitchFamily="18" charset="0"/>
              </a:rPr>
              <a:t>GraphRunner</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Handling computational graphs.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DFG management interfaces of the CSSD library (</a:t>
            </a:r>
            <a:r>
              <a:rPr lang="en-US" altLang="zh-CN" dirty="0" err="1">
                <a:latin typeface="Times New Roman" panose="02020603050405020304" pitchFamily="18" charset="0"/>
                <a:cs typeface="Times New Roman" panose="02020603050405020304" pitchFamily="18" charset="0"/>
              </a:rPr>
              <a:t>CreateIn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CreateOut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CreateOp</a:t>
            </a:r>
            <a:r>
              <a:rPr lang="en-US" altLang="zh-CN" dirty="0">
                <a:latin typeface="Times New Roman" panose="02020603050405020304" pitchFamily="18" charset="0"/>
                <a:cs typeface="Times New Roman" panose="02020603050405020304" pitchFamily="18" charset="0"/>
              </a:rPr>
              <a:t>()) are used for explaining how C-operations are mapped to DFG’s nodes and how their input and output parameters are connected together.</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BatchPre</a:t>
            </a:r>
            <a:r>
              <a:rPr lang="en-US" altLang="zh-CN" dirty="0">
                <a:latin typeface="Times New Roman" panose="02020603050405020304" pitchFamily="18" charset="0"/>
                <a:cs typeface="Times New Roman" panose="02020603050405020304" pitchFamily="18" charset="0"/>
              </a:rPr>
              <a:t> is the first C-operation that takes Batch as its input ( 1 ), and the result is forwarded to </a:t>
            </a:r>
            <a:r>
              <a:rPr lang="en-US" altLang="zh-CN" dirty="0" err="1">
                <a:latin typeface="Times New Roman" panose="02020603050405020304" pitchFamily="18" charset="0"/>
                <a:cs typeface="Times New Roman" panose="02020603050405020304" pitchFamily="18" charset="0"/>
              </a:rPr>
              <a:t>SpMM_Mean</a:t>
            </a:r>
            <a:r>
              <a:rPr lang="en-US" altLang="zh-CN" dirty="0">
                <a:latin typeface="Times New Roman" panose="02020603050405020304" pitchFamily="18" charset="0"/>
                <a:cs typeface="Times New Roman" panose="02020603050405020304" pitchFamily="18" charset="0"/>
              </a:rPr>
              <a:t> C-operation ( 2 ), which performs GCN’s average-base aggregation. Then, the result of </a:t>
            </a:r>
            <a:r>
              <a:rPr lang="en-US" altLang="zh-CN" dirty="0" err="1">
                <a:latin typeface="Times New Roman" panose="02020603050405020304" pitchFamily="18" charset="0"/>
                <a:cs typeface="Times New Roman" panose="02020603050405020304" pitchFamily="18" charset="0"/>
              </a:rPr>
              <a:t>SpMM_Mean</a:t>
            </a:r>
            <a:r>
              <a:rPr lang="en-US" altLang="zh-CN" dirty="0">
                <a:latin typeface="Times New Roman" panose="02020603050405020304" pitchFamily="18" charset="0"/>
                <a:cs typeface="Times New Roman" panose="02020603050405020304" pitchFamily="18" charset="0"/>
              </a:rPr>
              <a:t> is fed to GCN’s transformation consisting of GEMM (having Weight) and </a:t>
            </a:r>
            <a:r>
              <a:rPr lang="en-US" altLang="zh-CN" dirty="0" err="1">
                <a:latin typeface="Times New Roman" panose="02020603050405020304" pitchFamily="18" charset="0"/>
                <a:cs typeface="Times New Roman" panose="02020603050405020304" pitchFamily="18" charset="0"/>
              </a:rPr>
              <a:t>ReLU</a:t>
            </a:r>
            <a:r>
              <a:rPr lang="en-US" altLang="zh-CN" dirty="0">
                <a:latin typeface="Times New Roman" panose="02020603050405020304" pitchFamily="18" charset="0"/>
                <a:cs typeface="Times New Roman" panose="02020603050405020304" pitchFamily="18" charset="0"/>
              </a:rPr>
              <a:t> C-operations ( 3 / 4 ).</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GraphRunner</a:t>
            </a:r>
            <a:r>
              <a:rPr lang="en-US" altLang="zh-CN" dirty="0">
                <a:latin typeface="Times New Roman" panose="02020603050405020304" pitchFamily="18" charset="0"/>
                <a:cs typeface="Times New Roman" panose="02020603050405020304" pitchFamily="18" charset="0"/>
              </a:rPr>
              <a:t> then sorts the calling sequence of CSSD library interfaces and generates a markup file.</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host can run CSSD with the pro-</a:t>
            </a:r>
            <a:r>
              <a:rPr lang="en-US" altLang="zh-CN" dirty="0" err="1">
                <a:latin typeface="Times New Roman" panose="02020603050405020304" pitchFamily="18" charset="0"/>
                <a:cs typeface="Times New Roman" panose="02020603050405020304" pitchFamily="18" charset="0"/>
              </a:rPr>
              <a:t>grammed</a:t>
            </a:r>
            <a:r>
              <a:rPr lang="en-US" altLang="zh-CN" dirty="0">
                <a:latin typeface="Times New Roman" panose="02020603050405020304" pitchFamily="18" charset="0"/>
                <a:cs typeface="Times New Roman" panose="02020603050405020304" pitchFamily="18" charset="0"/>
              </a:rPr>
              <a:t> GNN by downloading the corresponding DFG and a given batch through Run() .</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BDD44D1-1A94-493C-A4AF-34B14E2352BA}"/>
              </a:ext>
            </a:extLst>
          </p:cNvPr>
          <p:cNvPicPr>
            <a:picLocks noChangeAspect="1"/>
          </p:cNvPicPr>
          <p:nvPr/>
        </p:nvPicPr>
        <p:blipFill>
          <a:blip r:embed="rId3"/>
          <a:stretch>
            <a:fillRect/>
          </a:stretch>
        </p:blipFill>
        <p:spPr>
          <a:xfrm>
            <a:off x="1110286" y="4666971"/>
            <a:ext cx="9971428" cy="1876190"/>
          </a:xfrm>
          <a:prstGeom prst="rect">
            <a:avLst/>
          </a:prstGeom>
        </p:spPr>
      </p:pic>
    </p:spTree>
    <p:extLst>
      <p:ext uri="{BB962C8B-B14F-4D97-AF65-F5344CB8AC3E}">
        <p14:creationId xmlns:p14="http://schemas.microsoft.com/office/powerpoint/2010/main" val="5885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480131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Accelerator builder(</a:t>
            </a:r>
            <a:r>
              <a:rPr lang="en-US" altLang="zh-CN" b="1" dirty="0" err="1">
                <a:latin typeface="Times New Roman" panose="02020603050405020304" pitchFamily="18" charset="0"/>
                <a:cs typeface="Times New Roman" panose="02020603050405020304" pitchFamily="18" charset="0"/>
              </a:rPr>
              <a:t>Xbuilder</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The CSSD’s hardware logic die is divided into two groups, Shell and User logic.</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Shell logic associated with irregular tasks of GNN management, including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GraphRunner</a:t>
            </a:r>
            <a:r>
              <a:rPr lang="en-US" altLang="zh-CN" dirty="0">
                <a:latin typeface="Times New Roman" panose="02020603050405020304" pitchFamily="18" charset="0"/>
                <a:cs typeface="Times New Roman" panose="02020603050405020304" pitchFamily="18" charset="0"/>
              </a:rPr>
              <a:t> executions.</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User logic for users to reprogram the hardware in accelerating GNN algorithms.</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FPGA only allows the users to reprogram the configuration memory only through the primitive hardware port, ICAP.</a:t>
            </a:r>
          </a:p>
          <a:p>
            <a:pPr marL="1657350" lvl="3" indent="-285750">
              <a:buSzPct val="60000"/>
              <a:buFont typeface="Wingdings" panose="05000000000000000000" pitchFamily="2" charset="2"/>
              <a:buChar char="p"/>
            </a:pPr>
            <a:r>
              <a:rPr lang="en-US" altLang="zh-CN" dirty="0" err="1">
                <a:latin typeface="Times New Roman" panose="02020603050405020304" pitchFamily="18" charset="0"/>
                <a:cs typeface="Times New Roman" panose="02020603050405020304" pitchFamily="18" charset="0"/>
              </a:rPr>
              <a:t>XBuilder</a:t>
            </a:r>
            <a:r>
              <a:rPr lang="en-US" altLang="zh-CN" dirty="0">
                <a:latin typeface="Times New Roman" panose="02020603050405020304" pitchFamily="18" charset="0"/>
                <a:cs typeface="Times New Roman" panose="02020603050405020304" pitchFamily="18" charset="0"/>
              </a:rPr>
              <a:t> copies the </a:t>
            </a:r>
            <a:r>
              <a:rPr lang="en-US" altLang="zh-CN" dirty="0" err="1">
                <a:latin typeface="Times New Roman" panose="02020603050405020304" pitchFamily="18" charset="0"/>
                <a:cs typeface="Times New Roman" panose="02020603050405020304" pitchFamily="18" charset="0"/>
              </a:rPr>
              <a:t>bitfile</a:t>
            </a:r>
            <a:r>
              <a:rPr lang="en-US" altLang="zh-CN" dirty="0">
                <a:latin typeface="Times New Roman" panose="02020603050405020304" pitchFamily="18" charset="0"/>
                <a:cs typeface="Times New Roman" panose="02020603050405020304" pitchFamily="18" charset="0"/>
              </a:rPr>
              <a:t> into CSSD’s FPGA internal DRAM first, and then, it reconfigures User logic by programming the logic using the </a:t>
            </a:r>
            <a:r>
              <a:rPr lang="en-US" altLang="zh-CN" dirty="0" err="1">
                <a:latin typeface="Times New Roman" panose="02020603050405020304" pitchFamily="18" charset="0"/>
                <a:cs typeface="Times New Roman" panose="02020603050405020304" pitchFamily="18" charset="0"/>
              </a:rPr>
              <a:t>bitfile</a:t>
            </a:r>
            <a:r>
              <a:rPr lang="en-US" altLang="zh-CN" dirty="0">
                <a:latin typeface="Times New Roman" panose="02020603050405020304" pitchFamily="18" charset="0"/>
                <a:cs typeface="Times New Roman" panose="02020603050405020304" pitchFamily="18" charset="0"/>
              </a:rPr>
              <a:t> via ICAP . </a:t>
            </a: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DFC0092-12E1-4435-8BDC-84E457D0D631}"/>
              </a:ext>
            </a:extLst>
          </p:cNvPr>
          <p:cNvPicPr>
            <a:picLocks noChangeAspect="1"/>
          </p:cNvPicPr>
          <p:nvPr/>
        </p:nvPicPr>
        <p:blipFill>
          <a:blip r:embed="rId3"/>
          <a:stretch>
            <a:fillRect/>
          </a:stretch>
        </p:blipFill>
        <p:spPr>
          <a:xfrm>
            <a:off x="3304848" y="2286062"/>
            <a:ext cx="4761905" cy="1704762"/>
          </a:xfrm>
          <a:prstGeom prst="rect">
            <a:avLst/>
          </a:prstGeom>
        </p:spPr>
      </p:pic>
    </p:spTree>
    <p:extLst>
      <p:ext uri="{BB962C8B-B14F-4D97-AF65-F5344CB8AC3E}">
        <p14:creationId xmlns:p14="http://schemas.microsoft.com/office/powerpoint/2010/main" val="214282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840230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Prototypes.</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Pototype</a:t>
            </a:r>
            <a:r>
              <a:rPr lang="en-US" altLang="zh-CN" dirty="0">
                <a:latin typeface="Times New Roman" panose="02020603050405020304" pitchFamily="18" charset="0"/>
                <a:cs typeface="Times New Roman" panose="02020603050405020304" pitchFamily="18" charset="0"/>
              </a:rPr>
              <a:t> a customized CSSD that employs a 14nm 730MHz FPGA chip, 16GB DDR4-2400 DRAM, and a 4TB high-performance SSD together within the same PCIe 3.0×4 subsystem.</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Prepare three sets of hardware accelerators for </a:t>
            </a:r>
            <a:r>
              <a:rPr lang="en-US" altLang="zh-CN" dirty="0" err="1">
                <a:latin typeface="Times New Roman" panose="02020603050405020304" pitchFamily="18" charset="0"/>
                <a:cs typeface="Times New Roman" panose="02020603050405020304" pitchFamily="18" charset="0"/>
              </a:rPr>
              <a:t>XBuilder’s</a:t>
            </a:r>
            <a:r>
              <a:rPr lang="en-US" altLang="zh-CN" dirty="0">
                <a:latin typeface="Times New Roman" panose="02020603050405020304" pitchFamily="18" charset="0"/>
                <a:cs typeface="Times New Roman" panose="02020603050405020304" pitchFamily="18" charset="0"/>
              </a:rPr>
              <a:t> User logic; a multi-core processor (Octa-HGNN),large systolic array processors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 and a hetero-</a:t>
            </a:r>
            <a:r>
              <a:rPr lang="en-US" altLang="zh-CN" dirty="0" err="1">
                <a:latin typeface="Times New Roman" panose="02020603050405020304" pitchFamily="18" charset="0"/>
                <a:cs typeface="Times New Roman" panose="02020603050405020304" pitchFamily="18" charset="0"/>
              </a:rPr>
              <a:t>geneous</a:t>
            </a:r>
            <a:r>
              <a:rPr lang="en-US" altLang="zh-CN" dirty="0">
                <a:latin typeface="Times New Roman" panose="02020603050405020304" pitchFamily="18" charset="0"/>
                <a:cs typeface="Times New Roman" panose="02020603050405020304" pitchFamily="18" charset="0"/>
              </a:rPr>
              <a:t> accelerator having a vector processor and a systolic array (Hetero-HGNN).</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Octa-HGNN employs eight out-of-order (O3) cores and performs all GNN processing using multi-threaded software.</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For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 and </a:t>
            </a:r>
            <a:r>
              <a:rPr lang="en-US" altLang="zh-CN" dirty="0" err="1">
                <a:latin typeface="Times New Roman" panose="02020603050405020304" pitchFamily="18" charset="0"/>
                <a:cs typeface="Times New Roman" panose="02020603050405020304" pitchFamily="18" charset="0"/>
              </a:rPr>
              <a:t>HeteroHGNN</a:t>
            </a:r>
            <a:r>
              <a:rPr lang="en-US" altLang="zh-CN" dirty="0">
                <a:latin typeface="Times New Roman" panose="02020603050405020304" pitchFamily="18" charset="0"/>
                <a:cs typeface="Times New Roman" panose="02020603050405020304" pitchFamily="18" charset="0"/>
              </a:rPr>
              <a:t>, they modify an open-source SIMD and systolic architecture. The SIMD employs four vector units, and the systolic architecture employs 64 floating-point PEs with 128KB scratchpad memory.</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For a fair performance comparison, they prepare two high-performance GPUs, GTX 1060 and RTX 3090. While GTX 1060’s 10 streaming multiprocessors (SMs) operate at 1.8GHz with 6GB DRAM, RTX 3090 employs 82 SMs working at 1.7 GHz with 24GB DRAM.</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7C88FF0-29AE-45B0-A68F-26140C5E37DB}"/>
              </a:ext>
            </a:extLst>
          </p:cNvPr>
          <p:cNvPicPr>
            <a:picLocks noChangeAspect="1"/>
          </p:cNvPicPr>
          <p:nvPr/>
        </p:nvPicPr>
        <p:blipFill>
          <a:blip r:embed="rId3"/>
          <a:stretch>
            <a:fillRect/>
          </a:stretch>
        </p:blipFill>
        <p:spPr>
          <a:xfrm>
            <a:off x="4099190" y="1743013"/>
            <a:ext cx="1742857" cy="2076190"/>
          </a:xfrm>
          <a:prstGeom prst="rect">
            <a:avLst/>
          </a:prstGeom>
        </p:spPr>
      </p:pic>
      <p:pic>
        <p:nvPicPr>
          <p:cNvPr id="8" name="图片 7">
            <a:extLst>
              <a:ext uri="{FF2B5EF4-FFF2-40B4-BE49-F238E27FC236}">
                <a16:creationId xmlns:a16="http://schemas.microsoft.com/office/drawing/2014/main" id="{70622FBF-D65E-4136-86A1-9CC0A8E4DFAD}"/>
              </a:ext>
            </a:extLst>
          </p:cNvPr>
          <p:cNvPicPr>
            <a:picLocks noChangeAspect="1"/>
          </p:cNvPicPr>
          <p:nvPr/>
        </p:nvPicPr>
        <p:blipFill>
          <a:blip r:embed="rId4"/>
          <a:stretch>
            <a:fillRect/>
          </a:stretch>
        </p:blipFill>
        <p:spPr>
          <a:xfrm>
            <a:off x="8152627" y="2066489"/>
            <a:ext cx="2261904" cy="1750652"/>
          </a:xfrm>
          <a:prstGeom prst="rect">
            <a:avLst/>
          </a:prstGeom>
        </p:spPr>
      </p:pic>
    </p:spTree>
    <p:extLst>
      <p:ext uri="{BB962C8B-B14F-4D97-AF65-F5344CB8AC3E}">
        <p14:creationId xmlns:p14="http://schemas.microsoft.com/office/powerpoint/2010/main" val="164813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Graph neural networks (GNNs) have recently emerged as a representative approach for learning graphs, point clouds, and manifolds.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 contrast to traditional deep learning, unique behaviors of the emerging GNNs are engaged with a large set of graphs and embedding data on storage, which exhibits complex and irregular preprocessing.</a:t>
            </a:r>
          </a:p>
        </p:txBody>
      </p:sp>
    </p:spTree>
    <p:extLst>
      <p:ext uri="{BB962C8B-B14F-4D97-AF65-F5344CB8AC3E}">
        <p14:creationId xmlns:p14="http://schemas.microsoft.com/office/powerpoint/2010/main" val="130453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590931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Prototypes.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GNN model and dataset.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Implement three popular GNN models, GCN, GIN, and NGCF.</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Select 14 real-graph datasets (workloads) from LBC, MUSAE, and SNAP.</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FF4350D-7D3C-4E5B-B829-3F60CF7D2070}"/>
              </a:ext>
            </a:extLst>
          </p:cNvPr>
          <p:cNvPicPr>
            <a:picLocks noChangeAspect="1"/>
          </p:cNvPicPr>
          <p:nvPr/>
        </p:nvPicPr>
        <p:blipFill>
          <a:blip r:embed="rId3"/>
          <a:stretch>
            <a:fillRect/>
          </a:stretch>
        </p:blipFill>
        <p:spPr>
          <a:xfrm>
            <a:off x="3426864" y="2271018"/>
            <a:ext cx="4687367" cy="2973706"/>
          </a:xfrm>
          <a:prstGeom prst="rect">
            <a:avLst/>
          </a:prstGeom>
        </p:spPr>
      </p:pic>
    </p:spTree>
    <p:extLst>
      <p:ext uri="{BB962C8B-B14F-4D97-AF65-F5344CB8AC3E}">
        <p14:creationId xmlns:p14="http://schemas.microsoft.com/office/powerpoint/2010/main" val="64400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1034129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End-to-end Performance Comparisons.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Overlay Latency.</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HGNN shows 7.1×and 7.0× shorter end-to-end latency compared to GTX 1060 and RTX 3090 across all the graph datasets except for road-ca, </a:t>
            </a:r>
            <a:r>
              <a:rPr lang="en-US" altLang="zh-CN" dirty="0" err="1">
                <a:latin typeface="Times New Roman" panose="02020603050405020304" pitchFamily="18" charset="0"/>
                <a:cs typeface="Times New Roman" panose="02020603050405020304" pitchFamily="18" charset="0"/>
              </a:rPr>
              <a:t>wikitalk</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ljournal</a:t>
            </a:r>
            <a:r>
              <a:rPr lang="en-US" altLang="zh-CN" dirty="0">
                <a:latin typeface="Times New Roman" panose="02020603050405020304" pitchFamily="18" charset="0"/>
                <a:cs typeface="Times New Roman" panose="02020603050405020304" pitchFamily="18" charset="0"/>
              </a:rPr>
              <a:t> because both GTX 1060 and RTX 3090 cannot execute such large-scale graphs due to the out-of-memory issue.</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Energy Consumption.</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HGNN exhibits 33.2× and 16.3× better energy consumption behaviors compared to RTX 3090 and GTX 1060, on average because of the low watts of the FPGA.</a:t>
            </a: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09C9F38-ACA0-4F56-954D-63A4F4528893}"/>
              </a:ext>
            </a:extLst>
          </p:cNvPr>
          <p:cNvPicPr>
            <a:picLocks noChangeAspect="1"/>
          </p:cNvPicPr>
          <p:nvPr/>
        </p:nvPicPr>
        <p:blipFill>
          <a:blip r:embed="rId3"/>
          <a:stretch>
            <a:fillRect/>
          </a:stretch>
        </p:blipFill>
        <p:spPr>
          <a:xfrm>
            <a:off x="3261505" y="1282102"/>
            <a:ext cx="4877164" cy="1719608"/>
          </a:xfrm>
          <a:prstGeom prst="rect">
            <a:avLst/>
          </a:prstGeom>
        </p:spPr>
      </p:pic>
      <p:pic>
        <p:nvPicPr>
          <p:cNvPr id="8" name="图片 7">
            <a:extLst>
              <a:ext uri="{FF2B5EF4-FFF2-40B4-BE49-F238E27FC236}">
                <a16:creationId xmlns:a16="http://schemas.microsoft.com/office/drawing/2014/main" id="{A886F20B-E3C6-4FB8-9EB0-FD6938DE4A42}"/>
              </a:ext>
            </a:extLst>
          </p:cNvPr>
          <p:cNvPicPr>
            <a:picLocks noChangeAspect="1"/>
          </p:cNvPicPr>
          <p:nvPr/>
        </p:nvPicPr>
        <p:blipFill>
          <a:blip r:embed="rId4"/>
          <a:stretch>
            <a:fillRect/>
          </a:stretch>
        </p:blipFill>
        <p:spPr>
          <a:xfrm>
            <a:off x="3580688" y="4245060"/>
            <a:ext cx="4623278" cy="1330838"/>
          </a:xfrm>
          <a:prstGeom prst="rect">
            <a:avLst/>
          </a:prstGeom>
        </p:spPr>
      </p:pic>
    </p:spTree>
    <p:extLst>
      <p:ext uri="{BB962C8B-B14F-4D97-AF65-F5344CB8AC3E}">
        <p14:creationId xmlns:p14="http://schemas.microsoft.com/office/powerpoint/2010/main" val="4144275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895629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Pure Inference Acceleration Comparison.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pure inference performance of Hetero-HGNN and Octa-HGNN, normalized to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Octa-HGNN exhibits shorter GNN inference latency compared to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 by 2.17×, on average.</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conventional DL hardware acceleration is not well harmonized with GNN inference services. Since the computation of aggregation is involved in traversing the graph data, the systolic arrays (bigger than any hardware logic that we tested) cannot unfortunately accelerate the inference latency.</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Hetero-HGNN shortens the inference latency of Octa-HGNN and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 by 6.52× and 14.2×, on average.</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performance of Octa-HGNN is also limited because matrix computation on dense embeddings (GEMM) is not well accelerated by its general cores.</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In contrast, Hetero-HGNN has both SIMD and systolic array units.</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FA4E742-71EC-4875-8936-54C2FAD8A82B}"/>
              </a:ext>
            </a:extLst>
          </p:cNvPr>
          <p:cNvPicPr>
            <a:picLocks noChangeAspect="1"/>
          </p:cNvPicPr>
          <p:nvPr/>
        </p:nvPicPr>
        <p:blipFill>
          <a:blip r:embed="rId3"/>
          <a:stretch>
            <a:fillRect/>
          </a:stretch>
        </p:blipFill>
        <p:spPr>
          <a:xfrm>
            <a:off x="411395" y="1598863"/>
            <a:ext cx="8480730" cy="1659988"/>
          </a:xfrm>
          <a:prstGeom prst="rect">
            <a:avLst/>
          </a:prstGeom>
        </p:spPr>
      </p:pic>
      <p:pic>
        <p:nvPicPr>
          <p:cNvPr id="5" name="图片 4">
            <a:extLst>
              <a:ext uri="{FF2B5EF4-FFF2-40B4-BE49-F238E27FC236}">
                <a16:creationId xmlns:a16="http://schemas.microsoft.com/office/drawing/2014/main" id="{AE692FFB-E896-442D-A4D6-20D58E04DA04}"/>
              </a:ext>
            </a:extLst>
          </p:cNvPr>
          <p:cNvPicPr>
            <a:picLocks noChangeAspect="1"/>
          </p:cNvPicPr>
          <p:nvPr/>
        </p:nvPicPr>
        <p:blipFill>
          <a:blip r:embed="rId4"/>
          <a:stretch>
            <a:fillRect/>
          </a:stretch>
        </p:blipFill>
        <p:spPr>
          <a:xfrm>
            <a:off x="9199548" y="1598863"/>
            <a:ext cx="2261904" cy="1750652"/>
          </a:xfrm>
          <a:prstGeom prst="rect">
            <a:avLst/>
          </a:prstGeom>
        </p:spPr>
      </p:pic>
    </p:spTree>
    <p:extLst>
      <p:ext uri="{BB962C8B-B14F-4D97-AF65-F5344CB8AC3E}">
        <p14:creationId xmlns:p14="http://schemas.microsoft.com/office/powerpoint/2010/main" val="398565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500"/>
                                        <p:tgtEl>
                                          <p:spTgt spid="3">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Effect transition="in" filter="fade">
                                      <p:cBhvr>
                                        <p:cTn id="15" dur="500"/>
                                        <p:tgtEl>
                                          <p:spTgt spid="3">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animEffect transition="in" filter="fade">
                                      <p:cBhvr>
                                        <p:cTn id="2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867929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Perform analysis on </a:t>
            </a:r>
            <a:r>
              <a:rPr lang="en-US" altLang="zh-CN" b="1" dirty="0" err="1">
                <a:latin typeface="Times New Roman" panose="02020603050405020304" pitchFamily="18" charset="0"/>
                <a:cs typeface="Times New Roman" panose="02020603050405020304" pitchFamily="18" charset="0"/>
              </a:rPr>
              <a:t>GraphStore</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Bulk operation.</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shows 1.3× better bandwidth on graph updates compared to conventional storage stack.</a:t>
            </a:r>
          </a:p>
          <a:p>
            <a:pPr marL="1657350" lvl="3"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GPU-enabled host system writes the edge array and corresponding embeddings to the underlying SSD through its storage stack,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directly writes the data to internal storage without any storage stack involvement.</a:t>
            </a: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starts the preprocessing as soon as it begins to write the embeddings to the internal SSD. Graph pre finishes at 100ms while Write feature ends at 300ms. Thus, Write feature is performed with the best performance of the internal SSD.</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671C223-5BEE-43B4-B0C6-B01D6DAC6233}"/>
              </a:ext>
            </a:extLst>
          </p:cNvPr>
          <p:cNvPicPr>
            <a:picLocks noChangeAspect="1"/>
          </p:cNvPicPr>
          <p:nvPr/>
        </p:nvPicPr>
        <p:blipFill>
          <a:blip r:embed="rId3"/>
          <a:stretch>
            <a:fillRect/>
          </a:stretch>
        </p:blipFill>
        <p:spPr>
          <a:xfrm>
            <a:off x="2880645" y="1598863"/>
            <a:ext cx="6430710" cy="1724051"/>
          </a:xfrm>
          <a:prstGeom prst="rect">
            <a:avLst/>
          </a:prstGeom>
        </p:spPr>
      </p:pic>
    </p:spTree>
    <p:extLst>
      <p:ext uri="{BB962C8B-B14F-4D97-AF65-F5344CB8AC3E}">
        <p14:creationId xmlns:p14="http://schemas.microsoft.com/office/powerpoint/2010/main" val="343159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784830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Batch preprocessing.</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Batch preprocessing, which is the only task to read (sub)graphs from the storage in the end-to-end viewpoint; node sampling and embedding lookup use </a:t>
            </a:r>
            <a:r>
              <a:rPr lang="en-US" altLang="zh-CN" dirty="0" err="1">
                <a:latin typeface="Times New Roman" panose="02020603050405020304" pitchFamily="18" charset="0"/>
                <a:cs typeface="Times New Roman" panose="02020603050405020304" pitchFamily="18" charset="0"/>
              </a:rPr>
              <a:t>GetNeighbor</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GetEmbed</a:t>
            </a:r>
            <a:r>
              <a:rPr lang="en-US" altLang="zh-CN"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For the earliest batch preprocessing,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performs batch preprocessing 1.7× (</a:t>
            </a:r>
            <a:r>
              <a:rPr lang="en-US" altLang="zh-CN" dirty="0" err="1">
                <a:latin typeface="Times New Roman" panose="02020603050405020304" pitchFamily="18" charset="0"/>
                <a:cs typeface="Times New Roman" panose="02020603050405020304" pitchFamily="18" charset="0"/>
              </a:rPr>
              <a:t>chmleon</a:t>
            </a:r>
            <a:r>
              <a:rPr lang="en-US" altLang="zh-CN" dirty="0">
                <a:latin typeface="Times New Roman" panose="02020603050405020304" pitchFamily="18" charset="0"/>
                <a:cs typeface="Times New Roman" panose="02020603050405020304" pitchFamily="18" charset="0"/>
              </a:rPr>
              <a:t>) and 114.5× (</a:t>
            </a:r>
            <a:r>
              <a:rPr lang="en-US" altLang="zh-CN" dirty="0" err="1">
                <a:latin typeface="Times New Roman" panose="02020603050405020304" pitchFamily="18" charset="0"/>
                <a:cs typeface="Times New Roman" panose="02020603050405020304" pitchFamily="18" charset="0"/>
              </a:rPr>
              <a:t>youtube</a:t>
            </a:r>
            <a:r>
              <a:rPr lang="en-US" altLang="zh-CN" dirty="0">
                <a:latin typeface="Times New Roman" panose="02020603050405020304" pitchFamily="18" charset="0"/>
                <a:cs typeface="Times New Roman" panose="02020603050405020304" pitchFamily="18" charset="0"/>
              </a:rPr>
              <a:t>) faster than that of the GPU-enabled host.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Hetero-HGNN shortens the inference latency of Octa-HGNN and </a:t>
            </a:r>
            <a:r>
              <a:rPr lang="en-US" altLang="zh-CN" dirty="0" err="1">
                <a:latin typeface="Times New Roman" panose="02020603050405020304" pitchFamily="18" charset="0"/>
                <a:cs typeface="Times New Roman" panose="02020603050405020304" pitchFamily="18" charset="0"/>
              </a:rPr>
              <a:t>Lsap</a:t>
            </a:r>
            <a:r>
              <a:rPr lang="en-US" altLang="zh-CN" dirty="0">
                <a:latin typeface="Times New Roman" panose="02020603050405020304" pitchFamily="18" charset="0"/>
                <a:cs typeface="Times New Roman" panose="02020603050405020304" pitchFamily="18" charset="0"/>
              </a:rPr>
              <a:t>-HGNN by 6.52× and 14.2×, on average.</a:t>
            </a: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DE0BDC-B8CD-4162-8360-AE9475A3E850}"/>
              </a:ext>
            </a:extLst>
          </p:cNvPr>
          <p:cNvPicPr>
            <a:picLocks noChangeAspect="1"/>
          </p:cNvPicPr>
          <p:nvPr/>
        </p:nvPicPr>
        <p:blipFill>
          <a:blip r:embed="rId3"/>
          <a:stretch>
            <a:fillRect/>
          </a:stretch>
        </p:blipFill>
        <p:spPr>
          <a:xfrm>
            <a:off x="4669641" y="1897965"/>
            <a:ext cx="2647619" cy="1723810"/>
          </a:xfrm>
          <a:prstGeom prst="rect">
            <a:avLst/>
          </a:prstGeom>
        </p:spPr>
      </p:pic>
    </p:spTree>
    <p:extLst>
      <p:ext uri="{BB962C8B-B14F-4D97-AF65-F5344CB8AC3E}">
        <p14:creationId xmlns:p14="http://schemas.microsoft.com/office/powerpoint/2010/main" val="306136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840230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Mutable graph </a:t>
            </a:r>
            <a:r>
              <a:rPr lang="en-US" altLang="zh-CN" b="1" dirty="0" err="1">
                <a:latin typeface="Times New Roman" panose="02020603050405020304" pitchFamily="18" charset="0"/>
                <a:cs typeface="Times New Roman" panose="02020603050405020304" pitchFamily="18" charset="0"/>
              </a:rPr>
              <a:t>suooprt</a:t>
            </a:r>
            <a:r>
              <a:rPr lang="en-US" altLang="zh-CN" b="1" dirty="0">
                <a:latin typeface="Times New Roman" panose="02020603050405020304" pitchFamily="18" charset="0"/>
                <a:cs typeface="Times New Roman" panose="02020603050405020304" pitchFamily="18" charset="0"/>
              </a:rPr>
              <a:t>(Unit Operations).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top of Figure 20 shows the number of per-day add and delete operations for the past 23 years (1995∼2018), and its bottom shows the corresponding per-day (accumulated) latency of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workload adds 365 new nodes and 8.8K new edges into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and deletes 16 nodes and 713 edges per day, on average.</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exhibits 970ms for per-day updates, on average, and the accumulated latency in the worst case of </a:t>
            </a:r>
            <a:r>
              <a:rPr lang="en-US" altLang="zh-CN" dirty="0" err="1">
                <a:latin typeface="Times New Roman" panose="02020603050405020304" pitchFamily="18" charset="0"/>
                <a:cs typeface="Times New Roman" panose="02020603050405020304" pitchFamily="18" charset="0"/>
              </a:rPr>
              <a:t>GraphStore</a:t>
            </a:r>
            <a:r>
              <a:rPr lang="en-US" altLang="zh-CN" dirty="0">
                <a:latin typeface="Times New Roman" panose="02020603050405020304" pitchFamily="18" charset="0"/>
                <a:cs typeface="Times New Roman" panose="02020603050405020304" pitchFamily="18" charset="0"/>
              </a:rPr>
              <a:t> is just 8.4 sec, which takes reasonably short in the workload execution time (0.01%).</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C25829B-1C51-4EAA-A030-51E6AD1588E3}"/>
              </a:ext>
            </a:extLst>
          </p:cNvPr>
          <p:cNvPicPr>
            <a:picLocks noChangeAspect="1"/>
          </p:cNvPicPr>
          <p:nvPr/>
        </p:nvPicPr>
        <p:blipFill rotWithShape="1">
          <a:blip r:embed="rId3"/>
          <a:srcRect t="2791"/>
          <a:stretch/>
        </p:blipFill>
        <p:spPr>
          <a:xfrm>
            <a:off x="3691238" y="1871530"/>
            <a:ext cx="4809524" cy="1953436"/>
          </a:xfrm>
          <a:prstGeom prst="rect">
            <a:avLst/>
          </a:prstGeom>
        </p:spPr>
      </p:pic>
    </p:spTree>
    <p:extLst>
      <p:ext uri="{BB962C8B-B14F-4D97-AF65-F5344CB8AC3E}">
        <p14:creationId xmlns:p14="http://schemas.microsoft.com/office/powerpoint/2010/main" val="38875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GNN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05379"/>
            <a:ext cx="12192000" cy="132343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procedure of GNN.</a:t>
            </a: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Aggregation.</a:t>
            </a: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Update.</a:t>
            </a: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Loop.</a:t>
            </a:r>
          </a:p>
        </p:txBody>
      </p:sp>
      <p:pic>
        <p:nvPicPr>
          <p:cNvPr id="7" name="图片 6">
            <a:extLst>
              <a:ext uri="{FF2B5EF4-FFF2-40B4-BE49-F238E27FC236}">
                <a16:creationId xmlns:a16="http://schemas.microsoft.com/office/drawing/2014/main" id="{AB91977D-E799-40F1-8A8B-23EAF9B41F9A}"/>
              </a:ext>
            </a:extLst>
          </p:cNvPr>
          <p:cNvPicPr>
            <a:picLocks noChangeAspect="1"/>
          </p:cNvPicPr>
          <p:nvPr/>
        </p:nvPicPr>
        <p:blipFill>
          <a:blip r:embed="rId3"/>
          <a:stretch>
            <a:fillRect/>
          </a:stretch>
        </p:blipFill>
        <p:spPr>
          <a:xfrm>
            <a:off x="4076227" y="1195593"/>
            <a:ext cx="3342857" cy="2866667"/>
          </a:xfrm>
          <a:prstGeom prst="rect">
            <a:avLst/>
          </a:prstGeom>
        </p:spPr>
      </p:pic>
      <mc:AlternateContent xmlns:mc="http://schemas.openxmlformats.org/markup-compatibility/2006">
        <mc:Choice xmlns:a14="http://schemas.microsoft.com/office/drawing/2010/main" Requires="a14">
          <p:sp>
            <p:nvSpPr>
              <p:cNvPr id="10" name="TextBox 2">
                <a:extLst>
                  <a:ext uri="{FF2B5EF4-FFF2-40B4-BE49-F238E27FC236}">
                    <a16:creationId xmlns:a16="http://schemas.microsoft.com/office/drawing/2014/main" id="{F1B01D60-4BEC-4AFB-ADC8-C930A221AB19}"/>
                  </a:ext>
                </a:extLst>
              </p:cNvPr>
              <p:cNvSpPr txBox="1"/>
              <p:nvPr/>
            </p:nvSpPr>
            <p:spPr>
              <a:xfrm>
                <a:off x="0" y="4160622"/>
                <a:ext cx="12192000" cy="2399631"/>
              </a:xfrm>
              <a:prstGeom prst="rect">
                <a:avLst/>
              </a:prstGeom>
              <a:noFill/>
            </p:spPr>
            <p:txBody>
              <a:bodyPr wrap="square" rtlCol="0">
                <a:spAutoFit/>
              </a:bodyPr>
              <a:lstStyle/>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(1,1,1,1,1) is the feature of the node which called embedding, it can be extracted, a tag, or generated by initialization.</a:t>
                </a: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Aggregation.</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The neighbor information of A: N(A) = a*(2,2,2,2,2)  + b*(3,3,3,3,3) + c*(4,4,4,4,4)</a:t>
                </a: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Update</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feature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 A =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𝜎</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𝑊</m:t>
                        </m:r>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1,1,1,1,1</m:t>
                                </m:r>
                              </m:e>
                            </m:d>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𝛼</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𝑁</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𝐴</m:t>
                                </m:r>
                              </m:e>
                            </m:d>
                          </m:e>
                        </m:d>
                      </m:e>
                    </m:d>
                    <m:r>
                      <a:rPr lang="en-US" altLang="zh-CN" sz="2000" b="0" i="0"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1257300" lvl="2" indent="-342900">
                  <a:buSzPct val="60000"/>
                  <a:buFont typeface="Wingdings" panose="05000000000000000000" pitchFamily="2" charset="2"/>
                  <a:buChar char="ü"/>
                </a:pPr>
                <a14:m>
                  <m:oMath xmlns:m="http://schemas.openxmlformats.org/officeDocument/2006/math">
                    <m:r>
                      <a:rPr lang="zh-CN" altLang="en-US" sz="2000" i="1">
                        <a:latin typeface="Cambria Math" panose="02040503050406030204" pitchFamily="18" charset="0"/>
                        <a:cs typeface="Times New Roman" panose="02020603050405020304" pitchFamily="18" charset="0"/>
                      </a:rPr>
                      <m:t>𝜎</m:t>
                    </m:r>
                  </m:oMath>
                </a14:m>
                <a:r>
                  <a:rPr lang="en-US" altLang="zh-CN" sz="2000" dirty="0">
                    <a:latin typeface="Times New Roman" panose="02020603050405020304" pitchFamily="18" charset="0"/>
                    <a:cs typeface="Times New Roman" panose="02020603050405020304" pitchFamily="18" charset="0"/>
                  </a:rPr>
                  <a:t> is the activation function(</a:t>
                </a:r>
                <a:r>
                  <a:rPr lang="en-US" altLang="zh-CN" sz="2000" dirty="0" err="1">
                    <a:latin typeface="Times New Roman" panose="02020603050405020304" pitchFamily="18" charset="0"/>
                    <a:cs typeface="Times New Roman" panose="02020603050405020304" pitchFamily="18" charset="0"/>
                  </a:rPr>
                  <a:t>ReLU</a:t>
                </a:r>
                <a:r>
                  <a:rPr lang="en-US" altLang="zh-CN" sz="2000" dirty="0">
                    <a:latin typeface="Times New Roman" panose="02020603050405020304" pitchFamily="18" charset="0"/>
                    <a:cs typeface="Times New Roman" panose="02020603050405020304" pitchFamily="18" charset="0"/>
                  </a:rPr>
                  <a:t>, Sigmoid et al.) and W is weight which need to be trained.</a:t>
                </a:r>
              </a:p>
            </p:txBody>
          </p:sp>
        </mc:Choice>
        <mc:Fallback>
          <p:sp>
            <p:nvSpPr>
              <p:cNvPr id="10" name="TextBox 2">
                <a:extLst>
                  <a:ext uri="{FF2B5EF4-FFF2-40B4-BE49-F238E27FC236}">
                    <a16:creationId xmlns:a16="http://schemas.microsoft.com/office/drawing/2014/main" id="{F1B01D60-4BEC-4AFB-ADC8-C930A221AB19}"/>
                  </a:ext>
                </a:extLst>
              </p:cNvPr>
              <p:cNvSpPr txBox="1">
                <a:spLocks noRot="1" noChangeAspect="1" noMove="1" noResize="1" noEditPoints="1" noAdjustHandles="1" noChangeArrowheads="1" noChangeShapeType="1" noTextEdit="1"/>
              </p:cNvSpPr>
              <p:nvPr/>
            </p:nvSpPr>
            <p:spPr>
              <a:xfrm>
                <a:off x="0" y="4160622"/>
                <a:ext cx="12192000" cy="2399631"/>
              </a:xfrm>
              <a:prstGeom prst="rect">
                <a:avLst/>
              </a:prstGeom>
              <a:blipFill>
                <a:blip r:embed="rId4"/>
                <a:stretch>
                  <a:fillRect t="-1527" b="-381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1000"/>
                                        <p:tgtEl>
                                          <p:spTgt spid="10">
                                            <p:txEl>
                                              <p:pRg st="0" end="0"/>
                                            </p:txEl>
                                          </p:spTgt>
                                        </p:tgtEl>
                                      </p:cBhvr>
                                    </p:animEffect>
                                    <p:anim calcmode="lin" valueType="num">
                                      <p:cBhvr>
                                        <p:cTn id="2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fade">
                                      <p:cBhvr>
                                        <p:cTn id="33" dur="500"/>
                                        <p:tgtEl>
                                          <p:spTgt spid="10">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fade">
                                      <p:cBhvr>
                                        <p:cTn id="38" dur="500"/>
                                        <p:tgtEl>
                                          <p:spTgt spid="10">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fade">
                                      <p:cBhvr>
                                        <p:cTn id="41" dur="500"/>
                                        <p:tgtEl>
                                          <p:spTgt spid="10">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fade">
                                      <p:cBhvr>
                                        <p:cTn id="4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GNN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05379"/>
            <a:ext cx="12192000" cy="470898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procedure of GNN.</a:t>
            </a: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Loop</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After the first aggregation and update, a contains the features of node B, C and D, that is the 1-hop node.</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After the second aggregation and update, since there is the information of E aggregated from the previous layer in C, at this time, A obtains the characteristics of the second-order neighbor E.</a:t>
            </a:r>
          </a:p>
          <a:p>
            <a:pPr marL="1200150" lvl="2"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B91977D-E799-40F1-8A8B-23EAF9B41F9A}"/>
              </a:ext>
            </a:extLst>
          </p:cNvPr>
          <p:cNvPicPr>
            <a:picLocks noChangeAspect="1"/>
          </p:cNvPicPr>
          <p:nvPr/>
        </p:nvPicPr>
        <p:blipFill>
          <a:blip r:embed="rId3"/>
          <a:stretch>
            <a:fillRect/>
          </a:stretch>
        </p:blipFill>
        <p:spPr>
          <a:xfrm>
            <a:off x="3603787" y="1038778"/>
            <a:ext cx="3342857" cy="2866667"/>
          </a:xfrm>
          <a:prstGeom prst="rect">
            <a:avLst/>
          </a:prstGeom>
        </p:spPr>
      </p:pic>
    </p:spTree>
    <p:extLst>
      <p:ext uri="{BB962C8B-B14F-4D97-AF65-F5344CB8AC3E}">
        <p14:creationId xmlns:p14="http://schemas.microsoft.com/office/powerpoint/2010/main" val="287464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GNN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05379"/>
            <a:ext cx="12192000" cy="501675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function of GNN.</a:t>
            </a: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800100" lvl="1" indent="-34290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After aggregation, update and loop, we can obtain every node’s feature and then</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perform 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classification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tasks,</a:t>
            </a:r>
          </a:p>
          <a:p>
            <a:pPr marL="1257300" lvl="2" indent="-342900">
              <a:buSzPct val="600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perform the associated forecast tasks</a:t>
            </a:r>
          </a:p>
          <a:p>
            <a:pPr lvl="2">
              <a:buSzPct val="60000"/>
            </a:pPr>
            <a:r>
              <a:rPr lang="en-US" altLang="zh-CN" sz="2000" dirty="0">
                <a:latin typeface="Times New Roman" panose="02020603050405020304" pitchFamily="18" charset="0"/>
                <a:cs typeface="Times New Roman" panose="02020603050405020304" pitchFamily="18" charset="0"/>
              </a:rPr>
              <a:t>by calculating the Loss of features and tag to update the parameters.</a:t>
            </a:r>
          </a:p>
          <a:p>
            <a:pPr lvl="2">
              <a:buSzPct val="60000"/>
            </a:pPr>
            <a:r>
              <a:rPr lang="en-US" altLang="zh-CN" sz="2000" dirty="0">
                <a:latin typeface="Times New Roman" panose="02020603050405020304" pitchFamily="18" charset="0"/>
                <a:cs typeface="Times New Roman" panose="02020603050405020304" pitchFamily="18" charset="0"/>
              </a:rPr>
              <a:t> </a:t>
            </a:r>
          </a:p>
          <a:p>
            <a:pPr marL="1257300" lvl="2" indent="-342900">
              <a:buSzPct val="60000"/>
              <a:buFont typeface="Wingdings" panose="05000000000000000000" pitchFamily="2" charset="2"/>
              <a:buChar char="l"/>
            </a:pPr>
            <a:endParaRPr lang="en-US" altLang="zh-CN"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B91977D-E799-40F1-8A8B-23EAF9B41F9A}"/>
              </a:ext>
            </a:extLst>
          </p:cNvPr>
          <p:cNvPicPr>
            <a:picLocks noChangeAspect="1"/>
          </p:cNvPicPr>
          <p:nvPr/>
        </p:nvPicPr>
        <p:blipFill>
          <a:blip r:embed="rId3"/>
          <a:stretch>
            <a:fillRect/>
          </a:stretch>
        </p:blipFill>
        <p:spPr>
          <a:xfrm>
            <a:off x="3603787" y="1038778"/>
            <a:ext cx="3342857" cy="2866667"/>
          </a:xfrm>
          <a:prstGeom prst="rect">
            <a:avLst/>
          </a:prstGeom>
        </p:spPr>
      </p:pic>
    </p:spTree>
    <p:extLst>
      <p:ext uri="{BB962C8B-B14F-4D97-AF65-F5344CB8AC3E}">
        <p14:creationId xmlns:p14="http://schemas.microsoft.com/office/powerpoint/2010/main" val="274012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work—Problem</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pure inference latency, that all the previous GNN studies try to optimize, accounts for only 2% of the end-to-end inference service time.</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modern GNN models in practice sample a set of subgraphs and DL feature vectors (called embeddings) from the target graph information, and aggregate the sampled embeddings for inductive node inferences.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graph information (graph and node embeddings) initially reside in storage and need to be loaded into working memory and reformatted in the form of an adjacency list before the actual inference services begin.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These activities take a significant amount of time since the graph information often exceeds hundreds of GBs or even a TB of storage.</a:t>
            </a:r>
          </a:p>
          <a:p>
            <a:pPr marL="742950" lvl="1"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A794D4F-EDBC-4151-94B1-F4F086D200CF}"/>
              </a:ext>
            </a:extLst>
          </p:cNvPr>
          <p:cNvPicPr>
            <a:picLocks noChangeAspect="1"/>
          </p:cNvPicPr>
          <p:nvPr/>
        </p:nvPicPr>
        <p:blipFill>
          <a:blip r:embed="rId3"/>
          <a:stretch>
            <a:fillRect/>
          </a:stretch>
        </p:blipFill>
        <p:spPr>
          <a:xfrm>
            <a:off x="6708943" y="3966083"/>
            <a:ext cx="4733333" cy="1695238"/>
          </a:xfrm>
          <a:prstGeom prst="rect">
            <a:avLst/>
          </a:prstGeom>
        </p:spPr>
      </p:pic>
      <p:pic>
        <p:nvPicPr>
          <p:cNvPr id="6" name="图片 5">
            <a:extLst>
              <a:ext uri="{FF2B5EF4-FFF2-40B4-BE49-F238E27FC236}">
                <a16:creationId xmlns:a16="http://schemas.microsoft.com/office/drawing/2014/main" id="{604214C8-E784-45DE-9ABB-E3CD6C27BD33}"/>
              </a:ext>
            </a:extLst>
          </p:cNvPr>
          <p:cNvPicPr>
            <a:picLocks noChangeAspect="1"/>
          </p:cNvPicPr>
          <p:nvPr/>
        </p:nvPicPr>
        <p:blipFill>
          <a:blip r:embed="rId4"/>
          <a:stretch>
            <a:fillRect/>
          </a:stretch>
        </p:blipFill>
        <p:spPr>
          <a:xfrm>
            <a:off x="205098" y="3640903"/>
            <a:ext cx="6298747" cy="2482984"/>
          </a:xfrm>
          <a:prstGeom prst="rect">
            <a:avLst/>
          </a:prstGeom>
        </p:spPr>
      </p:pic>
    </p:spTree>
    <p:extLst>
      <p:ext uri="{BB962C8B-B14F-4D97-AF65-F5344CB8AC3E}">
        <p14:creationId xmlns:p14="http://schemas.microsoft.com/office/powerpoint/2010/main" val="155732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work—Problem</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dataset preprocessing takes up most of the delay.</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raw graph file includes an (unsorted) edge array, each being represented by a pair of destination and source vertex identifiers (VIDs).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Graph Preprocessing - obtain a sorted, undirected graph dataset.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Load the edge array (raw graph) from the underlying storage to the working memory.</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Allocate a new array and copy the data from the edge array to the new array by swapping the destination and source VIDs for each entry ({</a:t>
            </a:r>
            <a:r>
              <a:rPr lang="en-US" altLang="zh-CN" dirty="0" err="1">
                <a:latin typeface="Times New Roman" panose="02020603050405020304" pitchFamily="18" charset="0"/>
                <a:cs typeface="Times New Roman" panose="02020603050405020304" pitchFamily="18" charset="0"/>
              </a:rPr>
              <a:t>dst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src</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src</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dst</a:t>
            </a:r>
            <a:r>
              <a:rPr lang="en-US" altLang="zh-CN" dirty="0">
                <a:latin typeface="Times New Roman" panose="02020603050405020304" pitchFamily="18" charset="0"/>
                <a:cs typeface="Times New Roman" panose="02020603050405020304" pitchFamily="18" charset="0"/>
              </a:rPr>
              <a:t>}).</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Merge and sort the undirected graph, which turns it into a VID-indexed graph structure.</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Inject self-loop information (an edge connecting a vertex to itself) to the undirected graph .</a:t>
            </a:r>
          </a:p>
        </p:txBody>
      </p:sp>
      <p:pic>
        <p:nvPicPr>
          <p:cNvPr id="9" name="图片 8">
            <a:extLst>
              <a:ext uri="{FF2B5EF4-FFF2-40B4-BE49-F238E27FC236}">
                <a16:creationId xmlns:a16="http://schemas.microsoft.com/office/drawing/2014/main" id="{B69F8C02-3ACB-4C1A-A6BF-8AAFC87FCC53}"/>
              </a:ext>
            </a:extLst>
          </p:cNvPr>
          <p:cNvPicPr>
            <a:picLocks noChangeAspect="1"/>
          </p:cNvPicPr>
          <p:nvPr/>
        </p:nvPicPr>
        <p:blipFill>
          <a:blip r:embed="rId3"/>
          <a:stretch>
            <a:fillRect/>
          </a:stretch>
        </p:blipFill>
        <p:spPr>
          <a:xfrm>
            <a:off x="487111" y="3926444"/>
            <a:ext cx="5332575" cy="2016807"/>
          </a:xfrm>
          <a:prstGeom prst="rect">
            <a:avLst/>
          </a:prstGeom>
        </p:spPr>
      </p:pic>
      <p:pic>
        <p:nvPicPr>
          <p:cNvPr id="11" name="图片 10">
            <a:extLst>
              <a:ext uri="{FF2B5EF4-FFF2-40B4-BE49-F238E27FC236}">
                <a16:creationId xmlns:a16="http://schemas.microsoft.com/office/drawing/2014/main" id="{8151F68F-91E1-40B1-A1B3-3FD13958F0CE}"/>
              </a:ext>
            </a:extLst>
          </p:cNvPr>
          <p:cNvPicPr>
            <a:picLocks noChangeAspect="1"/>
          </p:cNvPicPr>
          <p:nvPr/>
        </p:nvPicPr>
        <p:blipFill>
          <a:blip r:embed="rId4"/>
          <a:stretch>
            <a:fillRect/>
          </a:stretch>
        </p:blipFill>
        <p:spPr>
          <a:xfrm>
            <a:off x="6534687" y="4006639"/>
            <a:ext cx="4765130" cy="1856415"/>
          </a:xfrm>
          <a:prstGeom prst="rect">
            <a:avLst/>
          </a:prstGeom>
        </p:spPr>
      </p:pic>
    </p:spTree>
    <p:extLst>
      <p:ext uri="{BB962C8B-B14F-4D97-AF65-F5344CB8AC3E}">
        <p14:creationId xmlns:p14="http://schemas.microsoft.com/office/powerpoint/2010/main" val="361331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work—Problem</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dataset preprocessing takes up most of the delay.</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Batch Preprocessing – perform node sampling.</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Read all V4’s neighbors and extracts two nodes from the undirected graph (in a random manner).</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For the sampled nodes (V4 and V3), it reads their neighbor nodes (2-hop) and samples the neighborhood again.</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Since the number of nodes has been significantly reduced so then allocate new VIDs in the order of sampled nodes (4→ 0*, 3→ 1*, and 0→ 2*) and create L1 and L2 subgraphs for 2-hop and 1-hop neighbors, respectively.</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Load the embeddings from the underlying storage to working memory.</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Lookup the embeddings of L1’s subgraph (V4, V0, and V3).</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subgraphs and sampled embedding table are required to transfer from the working memory to the target GPU’s internal memory</a:t>
            </a:r>
          </a:p>
        </p:txBody>
      </p:sp>
      <p:pic>
        <p:nvPicPr>
          <p:cNvPr id="5" name="图片 4">
            <a:extLst>
              <a:ext uri="{FF2B5EF4-FFF2-40B4-BE49-F238E27FC236}">
                <a16:creationId xmlns:a16="http://schemas.microsoft.com/office/drawing/2014/main" id="{DC08741B-B5A4-492C-A091-75E83409B449}"/>
              </a:ext>
            </a:extLst>
          </p:cNvPr>
          <p:cNvPicPr>
            <a:picLocks noChangeAspect="1"/>
          </p:cNvPicPr>
          <p:nvPr/>
        </p:nvPicPr>
        <p:blipFill>
          <a:blip r:embed="rId3"/>
          <a:stretch>
            <a:fillRect/>
          </a:stretch>
        </p:blipFill>
        <p:spPr>
          <a:xfrm>
            <a:off x="846032" y="4233602"/>
            <a:ext cx="5022249" cy="1825365"/>
          </a:xfrm>
          <a:prstGeom prst="rect">
            <a:avLst/>
          </a:prstGeom>
        </p:spPr>
      </p:pic>
      <p:pic>
        <p:nvPicPr>
          <p:cNvPr id="7" name="图片 6">
            <a:extLst>
              <a:ext uri="{FF2B5EF4-FFF2-40B4-BE49-F238E27FC236}">
                <a16:creationId xmlns:a16="http://schemas.microsoft.com/office/drawing/2014/main" id="{A281D93C-DB68-4D10-A03B-F4C600E3939D}"/>
              </a:ext>
            </a:extLst>
          </p:cNvPr>
          <p:cNvPicPr>
            <a:picLocks noChangeAspect="1"/>
          </p:cNvPicPr>
          <p:nvPr/>
        </p:nvPicPr>
        <p:blipFill>
          <a:blip r:embed="rId4"/>
          <a:stretch>
            <a:fillRect/>
          </a:stretch>
        </p:blipFill>
        <p:spPr>
          <a:xfrm>
            <a:off x="6327891" y="4176360"/>
            <a:ext cx="5018077" cy="1939847"/>
          </a:xfrm>
          <a:prstGeom prst="rect">
            <a:avLst/>
          </a:prstGeom>
        </p:spPr>
      </p:pic>
    </p:spTree>
    <p:extLst>
      <p:ext uri="{BB962C8B-B14F-4D97-AF65-F5344CB8AC3E}">
        <p14:creationId xmlns:p14="http://schemas.microsoft.com/office/powerpoint/2010/main" val="278712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work—Problem</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dataset preprocessing takes up most of the delay.</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Latency breakdown and embedding size vs edge array in End-to-End GNN execution.</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Decompose the “end-to-end GCN inference” times across 14 real-world graph workloads into the latency of graph preprocessing (</a:t>
            </a:r>
            <a:r>
              <a:rPr lang="en-US" altLang="zh-CN" dirty="0" err="1">
                <a:latin typeface="Times New Roman" panose="02020603050405020304" pitchFamily="18" charset="0"/>
                <a:cs typeface="Times New Roman" panose="02020603050405020304" pitchFamily="18" charset="0"/>
              </a:rPr>
              <a:t>GraphPrep</a:t>
            </a:r>
            <a:r>
              <a:rPr lang="en-US" altLang="zh-CN" dirty="0">
                <a:latin typeface="Times New Roman" panose="02020603050405020304" pitchFamily="18" charset="0"/>
                <a:cs typeface="Times New Roman" panose="02020603050405020304" pitchFamily="18" charset="0"/>
              </a:rPr>
              <a:t>), batch preprocessing (</a:t>
            </a:r>
            <a:r>
              <a:rPr lang="en-US" altLang="zh-CN" dirty="0" err="1">
                <a:latin typeface="Times New Roman" panose="02020603050405020304" pitchFamily="18" charset="0"/>
                <a:cs typeface="Times New Roman" panose="02020603050405020304" pitchFamily="18" charset="0"/>
              </a:rPr>
              <a:t>BatchPrep</a:t>
            </a:r>
            <a:r>
              <a:rPr lang="en-US" altLang="zh-CN" dirty="0">
                <a:latin typeface="Times New Roman" panose="02020603050405020304" pitchFamily="18" charset="0"/>
                <a:cs typeface="Times New Roman" panose="02020603050405020304" pitchFamily="18" charset="0"/>
              </a:rPr>
              <a:t>), GCN inference processing (</a:t>
            </a:r>
            <a:r>
              <a:rPr lang="en-US" altLang="zh-CN" dirty="0" err="1">
                <a:latin typeface="Times New Roman" panose="02020603050405020304" pitchFamily="18" charset="0"/>
                <a:cs typeface="Times New Roman" panose="02020603050405020304" pitchFamily="18" charset="0"/>
              </a:rPr>
              <a:t>PureInfer</a:t>
            </a:r>
            <a:r>
              <a:rPr lang="en-US" altLang="zh-CN" dirty="0">
                <a:latin typeface="Times New Roman" panose="02020603050405020304" pitchFamily="18" charset="0"/>
                <a:cs typeface="Times New Roman" panose="02020603050405020304" pitchFamily="18" charset="0"/>
              </a:rPr>
              <a:t>), and storage accesses for graph (</a:t>
            </a:r>
            <a:r>
              <a:rPr lang="en-US" altLang="zh-CN" dirty="0" err="1">
                <a:latin typeface="Times New Roman" panose="02020603050405020304" pitchFamily="18" charset="0"/>
                <a:cs typeface="Times New Roman" panose="02020603050405020304" pitchFamily="18" charset="0"/>
              </a:rPr>
              <a:t>GraphI</a:t>
            </a:r>
            <a:r>
              <a:rPr lang="en-US" altLang="zh-CN" dirty="0">
                <a:latin typeface="Times New Roman" panose="02020603050405020304" pitchFamily="18" charset="0"/>
                <a:cs typeface="Times New Roman" panose="02020603050405020304" pitchFamily="18" charset="0"/>
              </a:rPr>
              <a:t>/O) and embeddings (</a:t>
            </a:r>
            <a:r>
              <a:rPr lang="en-US" altLang="zh-CN" dirty="0" err="1">
                <a:latin typeface="Times New Roman" panose="02020603050405020304" pitchFamily="18" charset="0"/>
                <a:cs typeface="Times New Roman" panose="02020603050405020304" pitchFamily="18" charset="0"/>
              </a:rPr>
              <a:t>BatchI</a:t>
            </a:r>
            <a:r>
              <a:rPr lang="en-US" altLang="zh-CN" dirty="0">
                <a:latin typeface="Times New Roman" panose="02020603050405020304" pitchFamily="18" charset="0"/>
                <a:cs typeface="Times New Roman" panose="02020603050405020304" pitchFamily="18" charset="0"/>
              </a:rPr>
              <a:t>/O).</a:t>
            </a: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BatchI</a:t>
            </a:r>
            <a:r>
              <a:rPr lang="en-US" altLang="zh-CN" dirty="0">
                <a:latin typeface="Times New Roman" panose="02020603050405020304" pitchFamily="18" charset="0"/>
                <a:cs typeface="Times New Roman" panose="02020603050405020304" pitchFamily="18" charset="0"/>
              </a:rPr>
              <a:t>/O accounts for 61% of the most end-to-end latency for the small graphs and with the graph size increases (&gt;3 million edges), </a:t>
            </a:r>
            <a:r>
              <a:rPr lang="en-US" altLang="zh-CN" dirty="0" err="1">
                <a:latin typeface="Times New Roman" panose="02020603050405020304" pitchFamily="18" charset="0"/>
                <a:cs typeface="Times New Roman" panose="02020603050405020304" pitchFamily="18" charset="0"/>
              </a:rPr>
              <a:t>BatchI</a:t>
            </a:r>
            <a:r>
              <a:rPr lang="en-US" altLang="zh-CN" dirty="0">
                <a:latin typeface="Times New Roman" panose="02020603050405020304" pitchFamily="18" charset="0"/>
                <a:cs typeface="Times New Roman" panose="02020603050405020304" pitchFamily="18" charset="0"/>
              </a:rPr>
              <a:t>/O becomes the dominant contributor of the end-to-end GNN inference time (94%, on average).</a:t>
            </a:r>
          </a:p>
          <a:p>
            <a:pPr marL="1200150" lvl="2" indent="-285750">
              <a:buSzPct val="60000"/>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GraphPrepalso</a:t>
            </a:r>
            <a:r>
              <a:rPr lang="en-US" altLang="zh-CN" dirty="0">
                <a:latin typeface="Times New Roman" panose="02020603050405020304" pitchFamily="18" charset="0"/>
                <a:cs typeface="Times New Roman" panose="02020603050405020304" pitchFamily="18" charset="0"/>
              </a:rPr>
              <a:t> consumes 28% of the end-to-end latency for these small graphs. </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Embedding tables of the small and large graphs are greater than the edge arrays for those graphs by 285.7× and 728.1×, on average, respectively.</a:t>
            </a:r>
          </a:p>
        </p:txBody>
      </p:sp>
      <p:pic>
        <p:nvPicPr>
          <p:cNvPr id="6" name="图片 5">
            <a:extLst>
              <a:ext uri="{FF2B5EF4-FFF2-40B4-BE49-F238E27FC236}">
                <a16:creationId xmlns:a16="http://schemas.microsoft.com/office/drawing/2014/main" id="{8FD7D241-FA23-4B2E-A843-7946FC7B0FD0}"/>
              </a:ext>
            </a:extLst>
          </p:cNvPr>
          <p:cNvPicPr>
            <a:picLocks noChangeAspect="1"/>
          </p:cNvPicPr>
          <p:nvPr/>
        </p:nvPicPr>
        <p:blipFill>
          <a:blip r:embed="rId3"/>
          <a:stretch>
            <a:fillRect/>
          </a:stretch>
        </p:blipFill>
        <p:spPr>
          <a:xfrm>
            <a:off x="3391615" y="3890473"/>
            <a:ext cx="5408770" cy="2138167"/>
          </a:xfrm>
          <a:prstGeom prst="rect">
            <a:avLst/>
          </a:prstGeom>
        </p:spPr>
      </p:pic>
    </p:spTree>
    <p:extLst>
      <p:ext uri="{BB962C8B-B14F-4D97-AF65-F5344CB8AC3E}">
        <p14:creationId xmlns:p14="http://schemas.microsoft.com/office/powerpoint/2010/main" val="340799927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10813</TotalTime>
  <Words>3246</Words>
  <Application>Microsoft Office PowerPoint</Application>
  <PresentationFormat>宽屏</PresentationFormat>
  <Paragraphs>406</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Arial</vt:lpstr>
      <vt:lpstr>Arial Black</vt:lpstr>
      <vt:lpstr>Calibri</vt:lpstr>
      <vt:lpstr>Cambria Math</vt:lpstr>
      <vt:lpstr>Franklin Gothic Book</vt:lpstr>
      <vt:lpstr>Times New Roman</vt:lpstr>
      <vt:lpstr>Wingdings</vt:lpstr>
      <vt:lpstr>Crop</vt:lpstr>
      <vt:lpstr>PowerPoint 演示文稿</vt:lpstr>
      <vt:lpstr>Research work—Background</vt:lpstr>
      <vt:lpstr>GNN</vt:lpstr>
      <vt:lpstr>GNN</vt:lpstr>
      <vt:lpstr>GNN</vt:lpstr>
      <vt:lpstr>Research work—Problem</vt:lpstr>
      <vt:lpstr>Research work—Problem</vt:lpstr>
      <vt:lpstr>Research work—Problem</vt:lpstr>
      <vt:lpstr>Research work—Problem</vt:lpstr>
      <vt:lpstr>Research work—Solution</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work—Evaluation</vt:lpstr>
      <vt:lpstr>Research work—Evaluation</vt:lpstr>
      <vt:lpstr>Research work—Evaluation</vt:lpstr>
      <vt:lpstr>Research work—Evaluation</vt:lpstr>
      <vt:lpstr>Research work—Evaluation</vt:lpstr>
      <vt:lpstr>Research work—Evaluation</vt:lpstr>
      <vt:lpstr>Research work—Evaluation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jiang xikun</cp:lastModifiedBy>
  <cp:revision>1149</cp:revision>
  <cp:lastPrinted>2021-05-18T05:46:40Z</cp:lastPrinted>
  <dcterms:created xsi:type="dcterms:W3CDTF">2017-10-16T12:06:00Z</dcterms:created>
  <dcterms:modified xsi:type="dcterms:W3CDTF">2022-07-08T00:20:00Z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